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theme/themeOverride7.xml" ContentType="application/vnd.openxmlformats-officedocument.themeOverr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Override5.xml" ContentType="application/vnd.openxmlformats-officedocument.themeOverride+xml"/>
  <Override PartName="/ppt/theme/themeOverride10.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9.xml" ContentType="application/vnd.openxmlformats-officedocument.themeOverr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11.xml" ContentType="application/vnd.openxmlformats-officedocument.themeOverr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theme/themeOverride4.xml" ContentType="application/vnd.openxmlformats-officedocument.themeOverr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Default Extension="wav" ContentType="audio/wav"/>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6" r:id="rId2"/>
    <p:sldId id="269" r:id="rId3"/>
    <p:sldId id="275" r:id="rId4"/>
    <p:sldId id="276" r:id="rId5"/>
    <p:sldId id="277" r:id="rId6"/>
    <p:sldId id="271" r:id="rId7"/>
    <p:sldId id="259" r:id="rId8"/>
    <p:sldId id="261" r:id="rId9"/>
    <p:sldId id="278" r:id="rId10"/>
    <p:sldId id="272" r:id="rId11"/>
    <p:sldId id="273" r:id="rId12"/>
    <p:sldId id="274" r:id="rId13"/>
    <p:sldId id="263" r:id="rId14"/>
    <p:sldId id="279" r:id="rId15"/>
    <p:sldId id="283" r:id="rId16"/>
    <p:sldId id="264" r:id="rId17"/>
    <p:sldId id="267" r:id="rId18"/>
    <p:sldId id="268" r:id="rId19"/>
    <p:sldId id="281" r:id="rId20"/>
    <p:sldId id="282" r:id="rId21"/>
    <p:sldId id="284" r:id="rId22"/>
    <p:sldId id="285" r:id="rId23"/>
    <p:sldId id="287" r:id="rId24"/>
    <p:sldId id="288" r:id="rId25"/>
    <p:sldId id="289" r:id="rId26"/>
    <p:sldId id="290" r:id="rId27"/>
    <p:sldId id="291" r:id="rId28"/>
    <p:sldId id="292" r:id="rId29"/>
    <p:sldId id="293" r:id="rId30"/>
    <p:sldId id="294" r:id="rId31"/>
    <p:sldId id="295" r:id="rId32"/>
    <p:sldId id="296" r:id="rId33"/>
    <p:sldId id="297"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23" autoAdjust="0"/>
  </p:normalViewPr>
  <p:slideViewPr>
    <p:cSldViewPr>
      <p:cViewPr>
        <p:scale>
          <a:sx n="100" d="100"/>
          <a:sy n="100" d="100"/>
        </p:scale>
        <p:origin x="-504" y="5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1992"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D30381-98BF-4953-AD15-906C6E2D8740}" type="datetimeFigureOut">
              <a:rPr lang="en-US" smtClean="0"/>
              <a:pPr/>
              <a:t>9/23/2014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906214-8B92-4BEA-9138-003BEEBBB1C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dirty="0" smtClean="0">
                <a:solidFill>
                  <a:schemeClr val="tx1"/>
                </a:solidFill>
                <a:latin typeface="+mn-lt"/>
                <a:ea typeface="+mn-ea"/>
                <a:cs typeface="+mn-cs"/>
              </a:rPr>
              <a:t>For a low flying unmanned aircraft system to navigate in an unfamiliar environment, it requires an accurate model of the terrain, so that it can detect and avoid obstacles, such as small hill, tall tree, electrical towers, etc. To do that, it must obtain accurate 3D range measurement. The common way for range measurement includes laser range finder, and </a:t>
            </a:r>
            <a:r>
              <a:rPr lang="en-CA" sz="1200" kern="1200" dirty="0" err="1" smtClean="0">
                <a:solidFill>
                  <a:schemeClr val="tx1"/>
                </a:solidFill>
                <a:latin typeface="+mn-lt"/>
                <a:ea typeface="+mn-ea"/>
                <a:cs typeface="+mn-cs"/>
              </a:rPr>
              <a:t>ultrosonic</a:t>
            </a:r>
            <a:r>
              <a:rPr lang="en-CA" sz="1200" kern="1200" dirty="0" smtClean="0">
                <a:solidFill>
                  <a:schemeClr val="tx1"/>
                </a:solidFill>
                <a:latin typeface="+mn-lt"/>
                <a:ea typeface="+mn-ea"/>
                <a:cs typeface="+mn-cs"/>
              </a:rPr>
              <a:t> signal. However, these method only provide measurement at a point from a given position and orientation. A new technology developed recently is 3D flash </a:t>
            </a:r>
            <a:r>
              <a:rPr lang="en-CA" sz="1200" kern="1200" dirty="0" err="1" smtClean="0">
                <a:solidFill>
                  <a:schemeClr val="tx1"/>
                </a:solidFill>
                <a:latin typeface="+mn-lt"/>
                <a:ea typeface="+mn-ea"/>
                <a:cs typeface="+mn-cs"/>
              </a:rPr>
              <a:t>Lidar</a:t>
            </a:r>
            <a:r>
              <a:rPr lang="en-CA" sz="1200" kern="1200" dirty="0" smtClean="0">
                <a:solidFill>
                  <a:schemeClr val="tx1"/>
                </a:solidFill>
                <a:latin typeface="+mn-lt"/>
                <a:ea typeface="+mn-ea"/>
                <a:cs typeface="+mn-cs"/>
              </a:rPr>
              <a:t>. It is able to simultaneously capture 3D range measurement in its entire field of view. But these devices are fairly expensive, which limit their commercial use. With the recent advance in computer vision technology and computing power, it is possible to use image sensor for range measurement. In this paper, we presents an inertial aided inverse depth extended </a:t>
            </a:r>
            <a:r>
              <a:rPr lang="en-CA" sz="1200" kern="1200" dirty="0" err="1" smtClean="0">
                <a:solidFill>
                  <a:schemeClr val="tx1"/>
                </a:solidFill>
                <a:latin typeface="+mn-lt"/>
                <a:ea typeface="+mn-ea"/>
                <a:cs typeface="+mn-cs"/>
              </a:rPr>
              <a:t>Kalman</a:t>
            </a:r>
            <a:r>
              <a:rPr lang="en-CA" sz="1200" kern="1200" dirty="0" smtClean="0">
                <a:solidFill>
                  <a:schemeClr val="tx1"/>
                </a:solidFill>
                <a:latin typeface="+mn-lt"/>
                <a:ea typeface="+mn-ea"/>
                <a:cs typeface="+mn-cs"/>
              </a:rPr>
              <a:t> filter that generate terrain map using video captured from single camera.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7906214-8B92-4BEA-9138-003BEEBBB1C6}"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UAV’s position at each frame can be reconstructed from the world reference frame position and orientation. The reconstructed UAV flight path is compared to the actual flight path recorded by the GPS. The reconstructed trajectory is over 250 meters long. For the first 200 meters, the camera result agrees with the GPS result very well. There is a light diverge in the last 50 meters. Whether this is a temporary diverge or a true divergence, we need to project a bigger area to find out. On the other hand, the algorithm provides a more detailed UAV position than the GPS.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**See if we can change this figure to 3D**</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7906214-8B92-4BEA-9138-003BEEBBB1C6}" type="slidenum">
              <a:rPr lang="en-US" smtClean="0"/>
              <a:pPr/>
              <a:t>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 conclusion, we presented an inertial aided inverse depth Extended </a:t>
            </a:r>
            <a:r>
              <a:rPr lang="en-US" sz="1200" kern="1200" dirty="0" err="1" smtClean="0">
                <a:solidFill>
                  <a:schemeClr val="tx1"/>
                </a:solidFill>
                <a:latin typeface="+mn-lt"/>
                <a:ea typeface="+mn-ea"/>
                <a:cs typeface="+mn-cs"/>
              </a:rPr>
              <a:t>Kalman</a:t>
            </a:r>
            <a:r>
              <a:rPr lang="en-US" sz="1200" kern="1200" dirty="0" smtClean="0">
                <a:solidFill>
                  <a:schemeClr val="tx1"/>
                </a:solidFill>
                <a:latin typeface="+mn-lt"/>
                <a:ea typeface="+mn-ea"/>
                <a:cs typeface="+mn-cs"/>
              </a:rPr>
              <a:t> Filter framework. The filter generates sparse terrain map from monocular image sequence. The algorithm was tested with realistic outdoor low-altitude aerial video data collected using a simulated unmanned aircraft system towed by a helicopter. The outputs of the algorithm include terrain elevation map and the UAV’s own position. Despite the large scale of the measurement environment, the results obtained by the algorithm were accurate for the image sequence processed. We found that the key factor that limits the resolution of the generated terrain map is the quality of the captured video. Being a vision system, the algorithm requires rich texture in the image to extract sufficient number of features. </a:t>
            </a:r>
            <a:r>
              <a:rPr lang="en-US" sz="1200" kern="1200" smtClean="0">
                <a:solidFill>
                  <a:schemeClr val="tx1"/>
                </a:solidFill>
                <a:latin typeface="+mn-lt"/>
                <a:ea typeface="+mn-ea"/>
                <a:cs typeface="+mn-cs"/>
              </a:rPr>
              <a:t>With a high resolution high dynamic range camera, the algorithm would be able to produce high resolution terrain map and detect obstacles. </a:t>
            </a:r>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7906214-8B92-4BEA-9138-003BEEBBB1C6}" type="slidenum">
              <a:rPr lang="en-US" smtClean="0"/>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Add plots showing UAV motion</a:t>
            </a:r>
            <a:endParaRPr lang="en-CA" dirty="0"/>
          </a:p>
        </p:txBody>
      </p:sp>
      <p:sp>
        <p:nvSpPr>
          <p:cNvPr id="4" name="Slide Number Placeholder 3"/>
          <p:cNvSpPr>
            <a:spLocks noGrp="1"/>
          </p:cNvSpPr>
          <p:nvPr>
            <p:ph type="sldNum" sz="quarter" idx="10"/>
          </p:nvPr>
        </p:nvSpPr>
        <p:spPr/>
        <p:txBody>
          <a:bodyPr/>
          <a:lstStyle/>
          <a:p>
            <a:fld id="{97906214-8B92-4BEA-9138-003BEEBBB1C6}"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dirty="0" smtClean="0">
                <a:solidFill>
                  <a:schemeClr val="tx1"/>
                </a:solidFill>
                <a:latin typeface="+mn-lt"/>
                <a:ea typeface="+mn-ea"/>
                <a:cs typeface="+mn-cs"/>
              </a:rPr>
              <a:t>A feature point in the scene is represented by 6 parameters. x, y, z represent the initial position of the sensor when the feature is first observed. Rho </a:t>
            </a:r>
            <a:r>
              <a:rPr lang="en-US" sz="1200" kern="1200" dirty="0" smtClean="0">
                <a:solidFill>
                  <a:schemeClr val="tx1"/>
                </a:solidFill>
                <a:latin typeface="+mn-lt"/>
                <a:ea typeface="+mn-ea"/>
                <a:cs typeface="+mn-cs"/>
              </a:rPr>
              <a:t>is the inverse distance from the initialization position to the feature. The phi and theta is a elevation-azimuth pair that encodes a unit vector m pointing from the initialization point to the feature. The vector m can be decoded by the formula at the lower right corner. </a:t>
            </a:r>
          </a:p>
          <a:p>
            <a:endParaRPr lang="en-US" sz="1200" kern="1200" dirty="0" smtClean="0">
              <a:solidFill>
                <a:schemeClr val="tx1"/>
              </a:solidFill>
              <a:latin typeface="+mn-lt"/>
              <a:ea typeface="+mn-ea"/>
              <a:cs typeface="+mn-cs"/>
            </a:endParaRPr>
          </a:p>
          <a:p>
            <a:r>
              <a:rPr lang="en-CA" sz="1200" kern="1200" dirty="0" smtClean="0">
                <a:solidFill>
                  <a:schemeClr val="tx1"/>
                </a:solidFill>
                <a:latin typeface="+mn-lt"/>
                <a:ea typeface="+mn-ea"/>
                <a:cs typeface="+mn-cs"/>
              </a:rPr>
              <a:t>When the feature is first observed, xyz will be (0, 0, 0). As the sensor moves away from the feature initialization point, x, y, z, phi, and theta must be updated every frame referenced to the new coordinate defined by the current camera location. Rho is a scalar, therefore does not need to be updated.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7906214-8B92-4BEA-9138-003BEEBBB1C6}" type="slidenum">
              <a:rPr lang="en-US" smtClean="0"/>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dirty="0" smtClean="0">
                <a:solidFill>
                  <a:schemeClr val="tx1"/>
                </a:solidFill>
                <a:latin typeface="+mn-lt"/>
                <a:ea typeface="+mn-ea"/>
                <a:cs typeface="+mn-cs"/>
              </a:rPr>
              <a:t>Now we introduce the full state vector of the EKF. The full state vector include a vector OX which contains the coordinate and orientation of the world reference frame. C, and r contains the camera translation and rotation motion every frame. P contains the features parameters mentioned in previous slide. The superscript C on the parameters represent that this parameter is defined reference to the camera.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7906214-8B92-4BEA-9138-003BEEBBB1C6}"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dirty="0" smtClean="0">
                <a:solidFill>
                  <a:schemeClr val="tx1"/>
                </a:solidFill>
                <a:latin typeface="+mn-lt"/>
                <a:ea typeface="+mn-ea"/>
                <a:cs typeface="+mn-cs"/>
              </a:rPr>
              <a:t>This slide illustrates the measurement model of the extended </a:t>
            </a:r>
            <a:r>
              <a:rPr lang="en-CA" sz="1200" kern="1200" dirty="0" err="1" smtClean="0">
                <a:solidFill>
                  <a:schemeClr val="tx1"/>
                </a:solidFill>
                <a:latin typeface="+mn-lt"/>
                <a:ea typeface="+mn-ea"/>
                <a:cs typeface="+mn-cs"/>
              </a:rPr>
              <a:t>Kalman</a:t>
            </a:r>
            <a:r>
              <a:rPr lang="en-CA" sz="1200" kern="1200" dirty="0" smtClean="0">
                <a:solidFill>
                  <a:schemeClr val="tx1"/>
                </a:solidFill>
                <a:latin typeface="+mn-lt"/>
                <a:ea typeface="+mn-ea"/>
                <a:cs typeface="+mn-cs"/>
              </a:rPr>
              <a:t> filter. A measurement model describes the relationship between the state vector and the measurement which is the feature coordinates in image plane. This image illustrates the relationship. First the origin of reference frame is located at the previous camera location. The new image frame is captured at the current camera location which we made a prediction of its where about in the prediction state. The camera translation parameters describe a vector pointing from the origin to the predicted camera location, we’ll call this vector c. The xyz in feature initialization parameters describe a vector pointing from the origin to the feature initialization point, we’ll call this vector xyz. The vector Hr pointing from the predicted camera location to feature initialization point can be calculated by subtracting c from xyz. The vector </a:t>
            </a:r>
            <a:r>
              <a:rPr lang="en-CA" sz="1200" kern="1200" dirty="0" err="1" smtClean="0">
                <a:solidFill>
                  <a:schemeClr val="tx1"/>
                </a:solidFill>
                <a:latin typeface="+mn-lt"/>
                <a:ea typeface="+mn-ea"/>
                <a:cs typeface="+mn-cs"/>
              </a:rPr>
              <a:t>hc</a:t>
            </a:r>
            <a:r>
              <a:rPr lang="en-CA" sz="1200" kern="1200" dirty="0" smtClean="0">
                <a:solidFill>
                  <a:schemeClr val="tx1"/>
                </a:solidFill>
                <a:latin typeface="+mn-lt"/>
                <a:ea typeface="+mn-ea"/>
                <a:cs typeface="+mn-cs"/>
              </a:rPr>
              <a:t> pointing from the predicted camera location to the feature can be calculated by summing the normalized Hr and vector m. The normalization is needed because vector m is a unit vector. We must pre-multiply </a:t>
            </a:r>
            <a:r>
              <a:rPr lang="en-CA" sz="1200" kern="1200" dirty="0" err="1" smtClean="0">
                <a:solidFill>
                  <a:schemeClr val="tx1"/>
                </a:solidFill>
                <a:latin typeface="+mn-lt"/>
                <a:ea typeface="+mn-ea"/>
                <a:cs typeface="+mn-cs"/>
              </a:rPr>
              <a:t>hc</a:t>
            </a:r>
            <a:r>
              <a:rPr lang="en-CA" sz="1200" kern="1200" dirty="0" smtClean="0">
                <a:solidFill>
                  <a:schemeClr val="tx1"/>
                </a:solidFill>
                <a:latin typeface="+mn-lt"/>
                <a:ea typeface="+mn-ea"/>
                <a:cs typeface="+mn-cs"/>
              </a:rPr>
              <a:t> with the inverse rotation matrix because the summation defines a vector viewed from the previous camera point of view, and It must be transformed to the current camera’s point of view. Now, this vector can projected onto the image plane to get the feature’s location. The </a:t>
            </a:r>
            <a:r>
              <a:rPr lang="en-CA" sz="1200" kern="1200" dirty="0" err="1" smtClean="0">
                <a:solidFill>
                  <a:schemeClr val="tx1"/>
                </a:solidFill>
                <a:latin typeface="+mn-lt"/>
                <a:ea typeface="+mn-ea"/>
                <a:cs typeface="+mn-cs"/>
              </a:rPr>
              <a:t>Sx</a:t>
            </a:r>
            <a:r>
              <a:rPr lang="en-CA" sz="1200" kern="1200" dirty="0" smtClean="0">
                <a:solidFill>
                  <a:schemeClr val="tx1"/>
                </a:solidFill>
                <a:latin typeface="+mn-lt"/>
                <a:ea typeface="+mn-ea"/>
                <a:cs typeface="+mn-cs"/>
              </a:rPr>
              <a:t> and </a:t>
            </a:r>
            <a:r>
              <a:rPr lang="en-CA" sz="1200" kern="1200" dirty="0" err="1" smtClean="0">
                <a:solidFill>
                  <a:schemeClr val="tx1"/>
                </a:solidFill>
                <a:latin typeface="+mn-lt"/>
                <a:ea typeface="+mn-ea"/>
                <a:cs typeface="+mn-cs"/>
              </a:rPr>
              <a:t>Sy</a:t>
            </a:r>
            <a:r>
              <a:rPr lang="en-CA" sz="1200" kern="1200" dirty="0" smtClean="0">
                <a:solidFill>
                  <a:schemeClr val="tx1"/>
                </a:solidFill>
                <a:latin typeface="+mn-lt"/>
                <a:ea typeface="+mn-ea"/>
                <a:cs typeface="+mn-cs"/>
              </a:rPr>
              <a:t> are projection scaling factor obtained through camera calibration.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7906214-8B92-4BEA-9138-003BEEBBB1C6}"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latin typeface="+mn-lt"/>
                <a:ea typeface="+mn-ea"/>
                <a:cs typeface="+mn-cs"/>
              </a:rPr>
              <a:t>The flow of the algorithm is a standard Kalman filter. At the first frame of the video, we detect feature and construct the state vector and covariance matrix. The feature detector is a standard </a:t>
            </a:r>
            <a:r>
              <a:rPr lang="en-US" sz="1200" kern="1200" dirty="0" smtClean="0">
                <a:solidFill>
                  <a:schemeClr val="tx1"/>
                </a:solidFill>
                <a:latin typeface="+mn-lt"/>
                <a:ea typeface="+mn-ea"/>
                <a:cs typeface="+mn-cs"/>
              </a:rPr>
              <a:t>Shi-</a:t>
            </a:r>
            <a:r>
              <a:rPr lang="en-US" sz="1200" kern="1200" dirty="0" err="1" smtClean="0">
                <a:solidFill>
                  <a:schemeClr val="tx1"/>
                </a:solidFill>
                <a:latin typeface="+mn-lt"/>
                <a:ea typeface="+mn-ea"/>
                <a:cs typeface="+mn-cs"/>
              </a:rPr>
              <a:t>Tomasi</a:t>
            </a:r>
            <a:r>
              <a:rPr lang="en-US" sz="1200" kern="1200" dirty="0" smtClean="0">
                <a:solidFill>
                  <a:schemeClr val="tx1"/>
                </a:solidFill>
                <a:latin typeface="+mn-lt"/>
                <a:ea typeface="+mn-ea"/>
                <a:cs typeface="+mn-cs"/>
              </a:rPr>
              <a:t> corner detector available in </a:t>
            </a:r>
            <a:r>
              <a:rPr lang="en-US" sz="1200" kern="1200" dirty="0" err="1" smtClean="0">
                <a:solidFill>
                  <a:schemeClr val="tx1"/>
                </a:solidFill>
                <a:latin typeface="+mn-lt"/>
                <a:ea typeface="+mn-ea"/>
                <a:cs typeface="+mn-cs"/>
              </a:rPr>
              <a:t>OpenCV</a:t>
            </a:r>
            <a:r>
              <a:rPr lang="en-US" sz="1200" kern="1200" dirty="0" smtClean="0">
                <a:solidFill>
                  <a:schemeClr val="tx1"/>
                </a:solidFill>
                <a:latin typeface="+mn-lt"/>
                <a:ea typeface="+mn-ea"/>
                <a:cs typeface="+mn-cs"/>
              </a:rPr>
              <a:t>. After initialization, the algorithm goes into a loop. First a new image frame and inertial data are captured. Then in the prediction state, camera position at which the new image frame is captured is predicted. All other parameters stay unchanged. In correction state, features are found in the captured frame using the pyramid Lucas-</a:t>
            </a:r>
            <a:r>
              <a:rPr lang="en-US" sz="1200" kern="1200" dirty="0" err="1" smtClean="0">
                <a:solidFill>
                  <a:schemeClr val="tx1"/>
                </a:solidFill>
                <a:latin typeface="+mn-lt"/>
                <a:ea typeface="+mn-ea"/>
                <a:cs typeface="+mn-cs"/>
              </a:rPr>
              <a:t>Kanade</a:t>
            </a:r>
            <a:r>
              <a:rPr lang="en-US" sz="1200" kern="1200" dirty="0" smtClean="0">
                <a:solidFill>
                  <a:schemeClr val="tx1"/>
                </a:solidFill>
                <a:latin typeface="+mn-lt"/>
                <a:ea typeface="+mn-ea"/>
                <a:cs typeface="+mn-cs"/>
              </a:rPr>
              <a:t> optical flow method in </a:t>
            </a:r>
            <a:r>
              <a:rPr lang="en-US" sz="1200" kern="1200" dirty="0" err="1" smtClean="0">
                <a:solidFill>
                  <a:schemeClr val="tx1"/>
                </a:solidFill>
                <a:latin typeface="+mn-lt"/>
                <a:ea typeface="+mn-ea"/>
                <a:cs typeface="+mn-cs"/>
              </a:rPr>
              <a:t>openCV</a:t>
            </a:r>
            <a:r>
              <a:rPr lang="en-US" sz="1200" kern="1200" dirty="0" smtClean="0">
                <a:solidFill>
                  <a:schemeClr val="tx1"/>
                </a:solidFill>
                <a:latin typeface="+mn-lt"/>
                <a:ea typeface="+mn-ea"/>
                <a:cs typeface="+mn-cs"/>
              </a:rPr>
              <a:t>. Based on the feature location in the image, corrections are made to the camera motion and feature parameters. A more detail illustration of the measurement model will be shown in the next slide. The last step in the loop is the composition. This step is necessary because of the camera centric coordinate system. In this step, the camera reference frame is moved to the next location using the corrected camera motion parameters, and the covariance matrix is also updated. </a:t>
            </a:r>
          </a:p>
        </p:txBody>
      </p:sp>
      <p:sp>
        <p:nvSpPr>
          <p:cNvPr id="4" name="Slide Number Placeholder 3"/>
          <p:cNvSpPr>
            <a:spLocks noGrp="1"/>
          </p:cNvSpPr>
          <p:nvPr>
            <p:ph type="sldNum" sz="quarter" idx="10"/>
          </p:nvPr>
        </p:nvSpPr>
        <p:spPr/>
        <p:txBody>
          <a:bodyPr/>
          <a:lstStyle/>
          <a:p>
            <a:fld id="{97906214-8B92-4BEA-9138-003BEEBBB1C6}"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 order to examine the algorithm’s performance in a realistic low-flying condition, a test flight was conducted. To achieve the true flying altitude which is less than 100m above ground, a simulated unmanned aircraft system was used to carry all sensors and towed by a helicopter via a tow rope of 33 meters long. Sensors mounted on the SUAS included one wide angle CCD camera with 6 mm focal length capturing monocular video at 30 fps, one GPS antenna, and one INS/GPS navigation unit Athena GS-111m. Analog video captured by the cameras was digitized to 720x480 resolution images and time-stamped with GPS second on the image screen for post-flight synchronization with the inertial measurements.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7906214-8B92-4BEA-9138-003BEEBBB1C6}"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This is an example image captured</a:t>
            </a:r>
            <a:r>
              <a:rPr lang="en-CA" baseline="0" dirty="0" smtClean="0"/>
              <a:t> by the monocular camera. </a:t>
            </a:r>
            <a:endParaRPr lang="en-CA" baseline="0" dirty="0" smtClean="0"/>
          </a:p>
          <a:p>
            <a:r>
              <a:rPr lang="en-CA" baseline="0" dirty="0" smtClean="0"/>
              <a:t>**Change this to a piece of movie**</a:t>
            </a:r>
            <a:endParaRPr lang="en-US" dirty="0"/>
          </a:p>
        </p:txBody>
      </p:sp>
      <p:sp>
        <p:nvSpPr>
          <p:cNvPr id="4" name="Slide Number Placeholder 3"/>
          <p:cNvSpPr>
            <a:spLocks noGrp="1"/>
          </p:cNvSpPr>
          <p:nvPr>
            <p:ph type="sldNum" sz="quarter" idx="10"/>
          </p:nvPr>
        </p:nvSpPr>
        <p:spPr/>
        <p:txBody>
          <a:bodyPr/>
          <a:lstStyle/>
          <a:p>
            <a:fld id="{97906214-8B92-4BEA-9138-003BEEBBB1C6}"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dirty="0" smtClean="0">
                <a:solidFill>
                  <a:schemeClr val="tx1"/>
                </a:solidFill>
                <a:latin typeface="+mn-lt"/>
                <a:ea typeface="+mn-ea"/>
                <a:cs typeface="+mn-cs"/>
              </a:rPr>
              <a:t>As a preliminary test of the algorithm, 40 features are initialized at the first frame, and a total of 200 frames are processed. This plot shows the features range over frames. Most features ranges start to stabilized after the first 10 frames, and at the end of the 200 frames, most of them converge to a stable value except for a 2 outliers. We can also see that all these features are very far, ranging from 500 to over 1000 meters from the sensor. This confirms the algorithm’s ability in handling distance features. </a:t>
            </a:r>
            <a:r>
              <a:rPr lang="en-CA" sz="1200" kern="1200" dirty="0" smtClean="0">
                <a:solidFill>
                  <a:schemeClr val="tx1"/>
                </a:solidFill>
                <a:latin typeface="+mn-lt"/>
                <a:ea typeface="+mn-ea"/>
                <a:cs typeface="+mn-cs"/>
              </a:rPr>
              <a:t>Landmark</a:t>
            </a:r>
            <a:r>
              <a:rPr lang="en-CA" sz="1200" kern="1200" baseline="0" dirty="0" smtClean="0">
                <a:solidFill>
                  <a:schemeClr val="tx1"/>
                </a:solidFill>
                <a:latin typeface="+mn-lt"/>
                <a:ea typeface="+mn-ea"/>
                <a:cs typeface="+mn-cs"/>
              </a:rPr>
              <a:t> 13</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7906214-8B92-4BEA-9138-003BEEBBB1C6}"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kern="1200" dirty="0" smtClean="0">
                <a:solidFill>
                  <a:schemeClr val="tx1"/>
                </a:solidFill>
                <a:latin typeface="+mn-lt"/>
                <a:ea typeface="+mn-ea"/>
                <a:cs typeface="+mn-cs"/>
              </a:rPr>
              <a:t>A terrain elevation model is constructed from the features parameters, and compared to a digital elevation map. </a:t>
            </a:r>
            <a:r>
              <a:rPr lang="en-US" sz="1200" kern="1200" dirty="0" smtClean="0">
                <a:solidFill>
                  <a:schemeClr val="tx1"/>
                </a:solidFill>
                <a:latin typeface="+mn-lt"/>
                <a:ea typeface="+mn-ea"/>
                <a:cs typeface="+mn-cs"/>
              </a:rPr>
              <a:t>Due to lack of texture in part of the image, there were very few feature in the left side of the map. However, for the area where sufficient number of features can be extracted (front and right side), the terrain map from camera accurately mirror the ground truth map. In addition, the algorithm can capture features at denser spacing than the DEM. This allows us to produce a higher resolution map than the ground truth map in the rich texture region. This result suggests that with a high resolution high dynamic range camera, the algorithm would be able to produce high resolution terrain map and detect obstacles that are not shown in DEM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7906214-8B92-4BEA-9138-003BEEBBB1C6}"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4213" y="1700213"/>
            <a:ext cx="7772400" cy="1657350"/>
          </a:xfrm>
        </p:spPr>
        <p:txBody>
          <a:bodyPr/>
          <a:lstStyle>
            <a:lvl1pPr>
              <a:defRPr sz="4800" b="0">
                <a:effectLst>
                  <a:outerShdw blurRad="38100" dist="38100" dir="2700000" algn="tl">
                    <a:srgbClr val="C0C0C0"/>
                  </a:outerShdw>
                </a:effectLst>
              </a:defRPr>
            </a:lvl1pPr>
          </a:lstStyle>
          <a:p>
            <a:r>
              <a:rPr lang="en-US" smtClean="0"/>
              <a:t>Click to edit Master title style</a:t>
            </a:r>
            <a:endParaRPr lang="en-CA"/>
          </a:p>
        </p:txBody>
      </p:sp>
      <p:sp>
        <p:nvSpPr>
          <p:cNvPr id="6147" name="Rectangle 3"/>
          <p:cNvSpPr>
            <a:spLocks noGrp="1" noChangeArrowheads="1"/>
          </p:cNvSpPr>
          <p:nvPr>
            <p:ph type="subTitle" idx="1"/>
          </p:nvPr>
        </p:nvSpPr>
        <p:spPr>
          <a:xfrm>
            <a:off x="1331913" y="3716338"/>
            <a:ext cx="6400800" cy="1536700"/>
          </a:xfrm>
        </p:spPr>
        <p:txBody>
          <a:bodyPr/>
          <a:lstStyle>
            <a:lvl1pPr marL="0" indent="0" algn="ctr">
              <a:buFont typeface="Arial" charset="0"/>
              <a:buNone/>
              <a:defRPr sz="2400">
                <a:solidFill>
                  <a:srgbClr val="FFC489"/>
                </a:solidFill>
              </a:defRPr>
            </a:lvl1pPr>
          </a:lstStyle>
          <a:p>
            <a:r>
              <a:rPr lang="en-US" smtClean="0"/>
              <a:t>Click to edit Master subtitle style</a:t>
            </a:r>
            <a:endParaRPr lang="en-CA"/>
          </a:p>
        </p:txBody>
      </p:sp>
      <p:sp>
        <p:nvSpPr>
          <p:cNvPr id="4" name="Rectangle 7"/>
          <p:cNvSpPr>
            <a:spLocks noGrp="1" noChangeArrowheads="1"/>
          </p:cNvSpPr>
          <p:nvPr>
            <p:ph type="ftr" sz="quarter" idx="10"/>
          </p:nvPr>
        </p:nvSpPr>
        <p:spPr/>
        <p:txBody>
          <a:bodyPr/>
          <a:lstStyle>
            <a:lvl1pPr>
              <a:defRPr b="0" smtClean="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5"/>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1638" y="188913"/>
            <a:ext cx="2212975" cy="57499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107950" y="188913"/>
            <a:ext cx="6491288" cy="57499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5"/>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5"/>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107950" y="1412875"/>
            <a:ext cx="435133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11688" y="1412875"/>
            <a:ext cx="43529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5"/>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5"/>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Rectangle 5"/>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7950" y="188913"/>
            <a:ext cx="6335713"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1027" name="Rectangle 3"/>
          <p:cNvSpPr>
            <a:spLocks noGrp="1" noChangeArrowheads="1"/>
          </p:cNvSpPr>
          <p:nvPr>
            <p:ph type="body" idx="1"/>
          </p:nvPr>
        </p:nvSpPr>
        <p:spPr bwMode="auto">
          <a:xfrm>
            <a:off x="107950" y="1412875"/>
            <a:ext cx="8856663"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p:txBody>
      </p:sp>
      <p:sp>
        <p:nvSpPr>
          <p:cNvPr id="3077" name="Rectangle 5"/>
          <p:cNvSpPr>
            <a:spLocks noGrp="1" noChangeArrowheads="1"/>
          </p:cNvSpPr>
          <p:nvPr>
            <p:ph type="ftr" sz="quarter" idx="3"/>
          </p:nvPr>
        </p:nvSpPr>
        <p:spPr bwMode="auto">
          <a:xfrm>
            <a:off x="2843213" y="6237288"/>
            <a:ext cx="3529012" cy="6207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smtClean="0">
                <a:solidFill>
                  <a:schemeClr val="bg1"/>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p:titleStyle>
    <p:bodyStyle>
      <a:lvl1pPr marL="342900" indent="-342900" algn="l" rtl="0" eaLnBrk="1" fontAlgn="base" hangingPunct="1">
        <a:spcBef>
          <a:spcPct val="20000"/>
        </a:spcBef>
        <a:spcAft>
          <a:spcPct val="0"/>
        </a:spcAft>
        <a:buClr>
          <a:srgbClr val="FF8700"/>
        </a:buClr>
        <a:buFont typeface="Arial" charset="0"/>
        <a:buChar char="▪"/>
        <a:defRPr sz="2800">
          <a:solidFill>
            <a:srgbClr val="000080"/>
          </a:solidFill>
          <a:latin typeface="+mn-lt"/>
          <a:ea typeface="+mn-ea"/>
          <a:cs typeface="+mn-cs"/>
        </a:defRPr>
      </a:lvl1pPr>
      <a:lvl2pPr marL="742950" indent="-285750" algn="l" rtl="0" eaLnBrk="1" fontAlgn="base" hangingPunct="1">
        <a:spcBef>
          <a:spcPct val="20000"/>
        </a:spcBef>
        <a:spcAft>
          <a:spcPct val="0"/>
        </a:spcAft>
        <a:buClr>
          <a:srgbClr val="FF8700"/>
        </a:buClr>
        <a:buFont typeface="Arial" charset="0"/>
        <a:buChar char="•"/>
        <a:defRPr sz="2400">
          <a:solidFill>
            <a:schemeClr val="tx1"/>
          </a:solidFill>
          <a:latin typeface="+mn-lt"/>
        </a:defRPr>
      </a:lvl2pPr>
      <a:lvl3pPr marL="1143000" indent="-228600" algn="l" rtl="0" eaLnBrk="1" fontAlgn="base" hangingPunct="1">
        <a:spcBef>
          <a:spcPct val="20000"/>
        </a:spcBef>
        <a:spcAft>
          <a:spcPct val="0"/>
        </a:spcAft>
        <a:buFont typeface="Arial" charset="0"/>
        <a:buChar char="–"/>
        <a:defRPr sz="2000">
          <a:solidFill>
            <a:schemeClr val="tx1"/>
          </a:solidFill>
          <a:latin typeface="+mn-lt"/>
        </a:defRPr>
      </a:lvl3pPr>
      <a:lvl4pPr marL="1600200" indent="-228600" algn="l" rtl="0" eaLnBrk="1" fontAlgn="base" hangingPunct="1">
        <a:spcBef>
          <a:spcPct val="20000"/>
        </a:spcBef>
        <a:spcAft>
          <a:spcPct val="0"/>
        </a:spcAft>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6.xml"/><Relationship Id="rId7"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audio" Target="../media/audio6.wav"/><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file:///C:\Users\fan\Documents\HOME\GitHub\ICCSLAM\Thesis\Figures\CDAC_Rack.JPG" TargetMode="External"/><Relationship Id="rId4" Type="http://schemas.openxmlformats.org/officeDocument/2006/relationships/image" Target="../media/image21.png"/><Relationship Id="rId9"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audio" Target="../media/audio7.wav"/><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3.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file:///C:\Users\fan\Documents\HOME\GitHub\ICCSLAM\Thesis\Figures\fltfig\cut1\features\uav2_cut1_150_fID13.jpg" TargetMode="External"/><Relationship Id="rId18" Type="http://schemas.openxmlformats.org/officeDocument/2006/relationships/image" Target="../media/image35.jpeg"/><Relationship Id="rId3" Type="http://schemas.openxmlformats.org/officeDocument/2006/relationships/slideLayout" Target="../slideLayouts/slideLayout2.xml"/><Relationship Id="rId21" Type="http://schemas.openxmlformats.org/officeDocument/2006/relationships/image" Target="file:///C:\Users\fan\Documents\HOME\GitHub\ICCSLAM\Thesis\Figures\fltfig\cut1\features\uav2_cut1_350_fID13.jpg" TargetMode="External"/><Relationship Id="rId7" Type="http://schemas.openxmlformats.org/officeDocument/2006/relationships/image" Target="../media/image29.png"/><Relationship Id="rId12" Type="http://schemas.openxmlformats.org/officeDocument/2006/relationships/image" Target="../media/image32.jpeg"/><Relationship Id="rId17" Type="http://schemas.openxmlformats.org/officeDocument/2006/relationships/image" Target="file:///C:\Users\fan\Documents\HOME\GitHub\ICCSLAM\Thesis\Figures\fltfig\cut1\features\uav2_cut1_250_fID13.jpg" TargetMode="External"/><Relationship Id="rId2" Type="http://schemas.openxmlformats.org/officeDocument/2006/relationships/audio" Target="../media/audio8.wav"/><Relationship Id="rId16" Type="http://schemas.openxmlformats.org/officeDocument/2006/relationships/image" Target="../media/image34.jpeg"/><Relationship Id="rId20" Type="http://schemas.openxmlformats.org/officeDocument/2006/relationships/image" Target="../media/image36.jpeg"/><Relationship Id="rId1" Type="http://schemas.openxmlformats.org/officeDocument/2006/relationships/themeOverride" Target="../theme/themeOverride7.xml"/><Relationship Id="rId6" Type="http://schemas.openxmlformats.org/officeDocument/2006/relationships/image" Target="../media/image28.png"/><Relationship Id="rId11" Type="http://schemas.openxmlformats.org/officeDocument/2006/relationships/image" Target="file:///C:\Users\fan\Documents\HOME\GitHub\ICCSLAM\Thesis\Figures\fltfig\cut1\features\uav2_cut1_100_fID13.jpg" TargetMode="External"/><Relationship Id="rId5" Type="http://schemas.openxmlformats.org/officeDocument/2006/relationships/image" Target="../media/image1.jpeg"/><Relationship Id="rId15" Type="http://schemas.openxmlformats.org/officeDocument/2006/relationships/image" Target="file:///C:\Users\fan\Documents\HOME\GitHub\ICCSLAM\Thesis\Figures\fltfig\cut1\features\uav2_cut1_200_fID13.jpg" TargetMode="External"/><Relationship Id="rId23" Type="http://schemas.openxmlformats.org/officeDocument/2006/relationships/image" Target="file:///C:\Users\fan\Documents\HOME\GitHub\ICCSLAM\Thesis\Figures\fltfig\cut1\features\uav2_cut1_398_fID13.jpg" TargetMode="External"/><Relationship Id="rId10" Type="http://schemas.openxmlformats.org/officeDocument/2006/relationships/image" Target="../media/image31.jpeg"/><Relationship Id="rId19" Type="http://schemas.openxmlformats.org/officeDocument/2006/relationships/image" Target="file:///C:\Users\fan\Documents\HOME\GitHub\ICCSLAM\Thesis\Figures\fltfig\cut1\features\uav2_cut1_300_fID13.jpg" TargetMode="External"/><Relationship Id="rId4" Type="http://schemas.openxmlformats.org/officeDocument/2006/relationships/notesSlide" Target="../notesSlides/notesSlide8.xml"/><Relationship Id="rId9" Type="http://schemas.openxmlformats.org/officeDocument/2006/relationships/image" Target="file:///C:\Users\fan\Documents\HOME\GitHub\ICCSLAM\Thesis\Figures\fltfig\cut1\features\uav2_cut1_050_fID13.jpg" TargetMode="External"/><Relationship Id="rId14" Type="http://schemas.openxmlformats.org/officeDocument/2006/relationships/image" Target="../media/image33.jpeg"/><Relationship Id="rId22"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file:///C:\Users\fan\Documents\HOME\GitHub\ICCSLAM\Thesis\Figures\fltfig\cut1\Figure30.png"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file:///C:\Users\fan\Documents\HOME\GitHub\ICCSLAM\Thesis\Figures\fltfig\cut1\Figure60.png"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5.xml"/><Relationship Id="rId7" Type="http://schemas.openxmlformats.org/officeDocument/2006/relationships/image" Target="../media/image44.jpeg"/><Relationship Id="rId2" Type="http://schemas.openxmlformats.org/officeDocument/2006/relationships/audio" Target="../media/audio9.wav"/><Relationship Id="rId1" Type="http://schemas.openxmlformats.org/officeDocument/2006/relationships/themeOverride" Target="../theme/themeOverride8.xml"/><Relationship Id="rId6" Type="http://schemas.openxmlformats.org/officeDocument/2006/relationships/image" Target="../media/image43.jpeg"/><Relationship Id="rId5" Type="http://schemas.openxmlformats.org/officeDocument/2006/relationships/image" Target="../media/image1.jpe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audio10.wav"/><Relationship Id="rId1" Type="http://schemas.openxmlformats.org/officeDocument/2006/relationships/themeOverride" Target="../theme/themeOverride9.xml"/><Relationship Id="rId6" Type="http://schemas.openxmlformats.org/officeDocument/2006/relationships/image" Target="../media/image45.jpe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11.wav"/><Relationship Id="rId1" Type="http://schemas.openxmlformats.org/officeDocument/2006/relationships/themeOverride" Target="../theme/themeOverride10.xml"/><Relationship Id="rId6" Type="http://schemas.openxmlformats.org/officeDocument/2006/relationships/image" Target="../media/image28.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2.wav"/><Relationship Id="rId1" Type="http://schemas.openxmlformats.org/officeDocument/2006/relationships/themeOverride" Target="../theme/themeOverride2.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file:///C:\Users\fan\Documents\HOME\GitHub\ICCSLAM\Thesis\Figures\SimulationFigures\Figure51.png"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file:///C:\Users\fan\Documents\HOME\GitHub\ICCSLAM\Thesis\Figures\SimulationFigures\Figure8.png" TargetMode="External"/><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file:///C:\Users\fan\Documents\HOME\GitHub\ICCSLAM\Thesis\Figures\SimulationFigures\Figure1.png" TargetMode="Externa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file:///C:\Users\fan\Documents\HOME\GitHub\ICCSLAM\Thesis\Figures\SimulationFigures\Figure18.png" TargetMode="External"/><Relationship Id="rId7" Type="http://schemas.openxmlformats.org/officeDocument/2006/relationships/image" Target="file:///C:\Users\fan\Documents\HOME\GitHub\ICCSLAM\Thesis\Figures\SimulationFigures\Figure26.png" TargetMode="External"/><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file:///C:\Users\fan\Documents\HOME\GitHub\ICCSLAM\Thesis\Figures\SimulationFigures\Figure19.png" TargetMode="External"/><Relationship Id="rId4" Type="http://schemas.openxmlformats.org/officeDocument/2006/relationships/image" Target="../media/image51.png"/><Relationship Id="rId9" Type="http://schemas.openxmlformats.org/officeDocument/2006/relationships/image" Target="file:///C:\Users\fan\Documents\HOME\GitHub\ICCSLAM\Thesis\Figures\SimulationFigures\Figure25.png"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file:///C:\Users\fan\Documents\HOME\GitHub\ICCSLAM\Thesis\Figures\SimulationFigures\Figure33.png" TargetMode="External"/><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file:///C:\Users\fan\Documents\HOME\GitHub\ICCSLAM\Thesis\Figures\SimulationFigures\Figure32.png" TargetMode="External"/><Relationship Id="rId5" Type="http://schemas.openxmlformats.org/officeDocument/2006/relationships/image" Target="../media/image56.png"/><Relationship Id="rId4" Type="http://schemas.openxmlformats.org/officeDocument/2006/relationships/image" Target="file:///C:\Users\fan\Documents\HOME\GitHub\ICCSLAM\Thesis\Figures\SimulationFigures\Figure37.png"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file:///C:\Users\fan\Documents\HOME\GitHub\ICCSLAM\Thesis\Figures\SimulationFigures\Figure41.png" TargetMode="External"/><Relationship Id="rId7" Type="http://schemas.openxmlformats.org/officeDocument/2006/relationships/image" Target="file:///C:\Users\fan\Documents\HOME\GitHub\ICCSLAM\Thesis\Figures\SimulationFigures\Figure43.png" TargetMode="External"/><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file:///C:\Users\fan\Documents\HOME\GitHub\ICCSLAM\Thesis\Figures\SimulationFigures\Figure42.png" TargetMode="External"/><Relationship Id="rId4" Type="http://schemas.openxmlformats.org/officeDocument/2006/relationships/image" Target="../media/image59.png"/><Relationship Id="rId9" Type="http://schemas.openxmlformats.org/officeDocument/2006/relationships/image" Target="file:///C:\Users\fan\Documents\HOME\GitHub\ICCSLAM\Thesis\Figures\SimulationFigures\Figure44.p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file:///C:\Users\fan\Documents\HOME\GitHub\ICCSLAM\Thesis\Figures\SimulationFigures\Figure48.png" TargetMode="External"/><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file:///C:\Users\fan\Documents\HOME\GitHub\ICCSLAM\Thesis\Figures\SimulationFigures\Figure46.png" TargetMode="Externa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file:///C:\Users\fan\Documents\HOME\GitHub\ICCSLAM\Thesis\Figures\SimulationFigures\Figure49.png" TargetMode="External"/><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jpeg"/><Relationship Id="rId2" Type="http://schemas.openxmlformats.org/officeDocument/2006/relationships/audio" Target="../media/audio3.wav"/><Relationship Id="rId1" Type="http://schemas.openxmlformats.org/officeDocument/2006/relationships/themeOverride" Target="../theme/themeOverride3.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4.xml"/><Relationship Id="rId7" Type="http://schemas.openxmlformats.org/officeDocument/2006/relationships/image" Target="../media/image12.png"/><Relationship Id="rId2" Type="http://schemas.openxmlformats.org/officeDocument/2006/relationships/audio" Target="../media/audio4.wav"/><Relationship Id="rId1" Type="http://schemas.openxmlformats.org/officeDocument/2006/relationships/themeOverride" Target="../theme/themeOverride4.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jpeg"/><Relationship Id="rId10"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audio5.wav"/><Relationship Id="rId1" Type="http://schemas.openxmlformats.org/officeDocument/2006/relationships/themeOverride" Target="../theme/themeOverride5.xml"/><Relationship Id="rId6" Type="http://schemas.openxmlformats.org/officeDocument/2006/relationships/image" Target="../media/image16.png"/><Relationship Id="rId5" Type="http://schemas.openxmlformats.org/officeDocument/2006/relationships/image" Target="../media/image1.jpeg"/><Relationship Id="rId4" Type="http://schemas.openxmlformats.org/officeDocument/2006/relationships/notesSlide" Target="../notesSlides/notesSlide4.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file:///C:\Users\fan\Documents\HOME\GitHub\ICCSLAM\Thesis\Figures\flow_chart.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772816"/>
            <a:ext cx="7772400" cy="1470025"/>
          </a:xfrm>
        </p:spPr>
        <p:txBody>
          <a:bodyPr>
            <a:normAutofit fontScale="90000"/>
          </a:bodyPr>
          <a:lstStyle/>
          <a:p>
            <a:r>
              <a:rPr lang="en-US" dirty="0" smtClean="0"/>
              <a:t>Obstacle Detection for Low Flying UAS Using</a:t>
            </a:r>
            <a:br>
              <a:rPr lang="en-US" dirty="0" smtClean="0"/>
            </a:br>
            <a:r>
              <a:rPr lang="en-US" dirty="0" smtClean="0"/>
              <a:t>Monocular Camera</a:t>
            </a:r>
            <a:endParaRPr lang="en-US" dirty="0"/>
          </a:p>
        </p:txBody>
      </p:sp>
      <p:sp>
        <p:nvSpPr>
          <p:cNvPr id="3" name="Subtitle 2"/>
          <p:cNvSpPr>
            <a:spLocks noGrp="1"/>
          </p:cNvSpPr>
          <p:nvPr>
            <p:ph type="subTitle" idx="1"/>
          </p:nvPr>
        </p:nvSpPr>
        <p:spPr>
          <a:xfrm>
            <a:off x="1331640" y="3861048"/>
            <a:ext cx="6400800" cy="1536700"/>
          </a:xfrm>
        </p:spPr>
        <p:txBody>
          <a:bodyPr/>
          <a:lstStyle/>
          <a:p>
            <a:r>
              <a:rPr lang="en-US" dirty="0" smtClean="0"/>
              <a:t>Fan Zhang, </a:t>
            </a:r>
            <a:r>
              <a:rPr lang="en-US" dirty="0" err="1" smtClean="0"/>
              <a:t>Rafik</a:t>
            </a:r>
            <a:r>
              <a:rPr lang="en-US" dirty="0" smtClean="0"/>
              <a:t> </a:t>
            </a:r>
            <a:r>
              <a:rPr lang="en-US" dirty="0" err="1" smtClean="0"/>
              <a:t>Goubran</a:t>
            </a:r>
            <a:r>
              <a:rPr lang="en-US" dirty="0" smtClean="0"/>
              <a:t>, Paul </a:t>
            </a:r>
            <a:r>
              <a:rPr lang="en-US" dirty="0" err="1" smtClean="0"/>
              <a:t>Straznicky</a:t>
            </a:r>
            <a:endParaRPr lang="en-US" dirty="0" smtClean="0"/>
          </a:p>
          <a:p>
            <a:r>
              <a:rPr lang="en-CA" dirty="0" smtClean="0"/>
              <a:t>May 16, 2012</a:t>
            </a:r>
            <a:endParaRPr lang="en-US" dirty="0" smtClean="0"/>
          </a:p>
          <a:p>
            <a:endParaRPr lang="en-US" dirty="0"/>
          </a:p>
        </p:txBody>
      </p:sp>
      <p:pic>
        <p:nvPicPr>
          <p:cNvPr id="5" name="~PP2675.WAV">
            <a:hlinkClick r:id="" action="ppaction://media"/>
          </p:cNvPr>
          <p:cNvPicPr>
            <a:picLocks noRot="1" noChangeAspect="1"/>
          </p:cNvPicPr>
          <p:nvPr>
            <a:wavAudioFile r:embed="rId2" name="~PP2675.WAV"/>
          </p:nvPr>
        </p:nvPicPr>
        <p:blipFill>
          <a:blip r:embed="rId5" cstate="print"/>
          <a:stretch>
            <a:fillRect/>
          </a:stretch>
        </p:blipFill>
        <p:spPr>
          <a:xfrm>
            <a:off x="8661400" y="6375400"/>
            <a:ext cx="304800" cy="304800"/>
          </a:xfrm>
          <a:prstGeom prst="rect">
            <a:avLst/>
          </a:prstGeom>
        </p:spPr>
      </p:pic>
    </p:spTree>
  </p:cSld>
  <p:clrMapOvr>
    <a:overrideClrMapping bg1="lt1" tx1="dk1" bg2="lt2" tx2="dk2" accent1="accent1" accent2="accent2" accent3="accent3" accent4="accent4" accent5="accent5" accent6="accent6" hlink="hlink" folHlink="folHlink"/>
  </p:clrMapOvr>
  <p:transition advTm="136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 Collection</a:t>
            </a:r>
            <a:endParaRPr lang="en-US" dirty="0"/>
          </a:p>
        </p:txBody>
      </p:sp>
      <p:pic>
        <p:nvPicPr>
          <p:cNvPr id="40962" name="Picture 2"/>
          <p:cNvPicPr>
            <a:picLocks noChangeAspect="1" noChangeArrowheads="1"/>
          </p:cNvPicPr>
          <p:nvPr/>
        </p:nvPicPr>
        <p:blipFill>
          <a:blip r:embed="rId4" cstate="print"/>
          <a:srcRect l="13148" t="8308" r="16731" b="8617"/>
          <a:stretch>
            <a:fillRect/>
          </a:stretch>
        </p:blipFill>
        <p:spPr bwMode="auto">
          <a:xfrm>
            <a:off x="2915816" y="3861048"/>
            <a:ext cx="1843405" cy="1152128"/>
          </a:xfrm>
          <a:prstGeom prst="rect">
            <a:avLst/>
          </a:prstGeom>
          <a:noFill/>
          <a:ln w="9525">
            <a:noFill/>
            <a:miter lim="800000"/>
            <a:headEnd/>
            <a:tailEnd/>
          </a:ln>
        </p:spPr>
      </p:pic>
      <p:pic>
        <p:nvPicPr>
          <p:cNvPr id="4" name="Content Placeholder 3" descr="UAV bird crop and resize with txt and bg.jpg"/>
          <p:cNvPicPr>
            <a:picLocks noGrp="1" noChangeAspect="1"/>
          </p:cNvPicPr>
          <p:nvPr>
            <p:ph idx="1"/>
          </p:nvPr>
        </p:nvPicPr>
        <p:blipFill>
          <a:blip r:embed="rId5" cstate="print"/>
          <a:stretch>
            <a:fillRect/>
          </a:stretch>
        </p:blipFill>
        <p:spPr>
          <a:xfrm>
            <a:off x="1331640" y="1628800"/>
            <a:ext cx="7620000" cy="2133600"/>
          </a:xfrm>
        </p:spPr>
      </p:pic>
      <p:pic>
        <p:nvPicPr>
          <p:cNvPr id="40963" name="Picture 3"/>
          <p:cNvPicPr>
            <a:picLocks noChangeAspect="1" noChangeArrowheads="1"/>
          </p:cNvPicPr>
          <p:nvPr/>
        </p:nvPicPr>
        <p:blipFill>
          <a:blip r:embed="rId6" cstate="print"/>
          <a:srcRect/>
          <a:stretch>
            <a:fillRect/>
          </a:stretch>
        </p:blipFill>
        <p:spPr bwMode="auto">
          <a:xfrm>
            <a:off x="3131840" y="5517232"/>
            <a:ext cx="1371600" cy="914400"/>
          </a:xfrm>
          <a:prstGeom prst="rect">
            <a:avLst/>
          </a:prstGeom>
          <a:noFill/>
          <a:ln w="9525">
            <a:noFill/>
            <a:miter lim="800000"/>
            <a:headEnd/>
            <a:tailEnd/>
          </a:ln>
        </p:spPr>
      </p:pic>
      <p:pic>
        <p:nvPicPr>
          <p:cNvPr id="7" name="Picture 6" descr="flight.JPG"/>
          <p:cNvPicPr>
            <a:picLocks noChangeAspect="1"/>
          </p:cNvPicPr>
          <p:nvPr/>
        </p:nvPicPr>
        <p:blipFill>
          <a:blip r:embed="rId7" cstate="print"/>
          <a:stretch>
            <a:fillRect/>
          </a:stretch>
        </p:blipFill>
        <p:spPr>
          <a:xfrm>
            <a:off x="179512" y="3212976"/>
            <a:ext cx="2553265" cy="3456384"/>
          </a:xfrm>
          <a:prstGeom prst="rect">
            <a:avLst/>
          </a:prstGeom>
        </p:spPr>
      </p:pic>
      <p:sp>
        <p:nvSpPr>
          <p:cNvPr id="8" name="TextBox 7"/>
          <p:cNvSpPr txBox="1"/>
          <p:nvPr/>
        </p:nvSpPr>
        <p:spPr>
          <a:xfrm>
            <a:off x="3203848" y="5085184"/>
            <a:ext cx="1137876" cy="369332"/>
          </a:xfrm>
          <a:prstGeom prst="rect">
            <a:avLst/>
          </a:prstGeom>
          <a:noFill/>
        </p:spPr>
        <p:txBody>
          <a:bodyPr wrap="none" rtlCol="0">
            <a:spAutoFit/>
          </a:bodyPr>
          <a:lstStyle/>
          <a:p>
            <a:r>
              <a:rPr lang="en-CA" dirty="0" smtClean="0"/>
              <a:t>GS-111M</a:t>
            </a:r>
            <a:endParaRPr lang="en-US" dirty="0"/>
          </a:p>
        </p:txBody>
      </p:sp>
      <p:sp>
        <p:nvSpPr>
          <p:cNvPr id="9" name="TextBox 8"/>
          <p:cNvSpPr txBox="1"/>
          <p:nvPr/>
        </p:nvSpPr>
        <p:spPr>
          <a:xfrm>
            <a:off x="3059832" y="6381328"/>
            <a:ext cx="1582549" cy="369332"/>
          </a:xfrm>
          <a:prstGeom prst="rect">
            <a:avLst/>
          </a:prstGeom>
          <a:solidFill>
            <a:schemeClr val="bg1"/>
          </a:solidFill>
        </p:spPr>
        <p:txBody>
          <a:bodyPr wrap="none" rtlCol="0">
            <a:spAutoFit/>
          </a:bodyPr>
          <a:lstStyle/>
          <a:p>
            <a:r>
              <a:rPr lang="en-CA" dirty="0" smtClean="0"/>
              <a:t>GPS Antenna</a:t>
            </a:r>
            <a:endParaRPr lang="en-US" dirty="0"/>
          </a:p>
        </p:txBody>
      </p:sp>
      <p:pic>
        <p:nvPicPr>
          <p:cNvPr id="10" name="~PP102.WAV">
            <a:hlinkClick r:id="" action="ppaction://media"/>
          </p:cNvPr>
          <p:cNvPicPr>
            <a:picLocks noRot="1" noChangeAspect="1"/>
          </p:cNvPicPr>
          <p:nvPr>
            <a:wavAudioFile r:embed="rId1" name="~PP102.WAV"/>
          </p:nvPr>
        </p:nvPicPr>
        <p:blipFill>
          <a:blip r:embed="rId8" cstate="print"/>
          <a:stretch>
            <a:fillRect/>
          </a:stretch>
        </p:blipFill>
        <p:spPr>
          <a:xfrm>
            <a:off x="8661400" y="6375400"/>
            <a:ext cx="304800" cy="304800"/>
          </a:xfrm>
          <a:prstGeom prst="rect">
            <a:avLst/>
          </a:prstGeom>
        </p:spPr>
      </p:pic>
      <p:pic>
        <p:nvPicPr>
          <p:cNvPr id="11" name="CDAC_Rack.JPG" descr="C:\Users\fan\Documents\HOME\GitHub\ICCSLAM\Thesis\Figures\CDAC_Rack.JPG"/>
          <p:cNvPicPr>
            <a:picLocks noChangeAspect="1"/>
          </p:cNvPicPr>
          <p:nvPr/>
        </p:nvPicPr>
        <p:blipFill>
          <a:blip r:embed="rId9" r:link="rId10" cstate="print"/>
          <a:stretch>
            <a:fillRect/>
          </a:stretch>
        </p:blipFill>
        <p:spPr>
          <a:xfrm>
            <a:off x="5220072" y="3861049"/>
            <a:ext cx="3461184" cy="2592288"/>
          </a:xfrm>
          <a:prstGeom prst="rect">
            <a:avLst/>
          </a:prstGeom>
        </p:spPr>
      </p:pic>
      <p:sp>
        <p:nvSpPr>
          <p:cNvPr id="12" name="TextBox 11"/>
          <p:cNvSpPr txBox="1"/>
          <p:nvPr/>
        </p:nvSpPr>
        <p:spPr>
          <a:xfrm>
            <a:off x="5940152" y="6453336"/>
            <a:ext cx="838691" cy="369332"/>
          </a:xfrm>
          <a:prstGeom prst="rect">
            <a:avLst/>
          </a:prstGeom>
          <a:solidFill>
            <a:schemeClr val="bg1"/>
          </a:solidFill>
        </p:spPr>
        <p:txBody>
          <a:bodyPr wrap="none" rtlCol="0">
            <a:spAutoFit/>
          </a:bodyPr>
          <a:lstStyle/>
          <a:p>
            <a:r>
              <a:rPr lang="en-CA" dirty="0" smtClean="0"/>
              <a:t>CDAC</a:t>
            </a:r>
            <a:endParaRPr lang="en-US" dirty="0"/>
          </a:p>
        </p:txBody>
      </p:sp>
    </p:spTree>
  </p:cSld>
  <p:clrMapOvr>
    <a:masterClrMapping/>
  </p:clrMapOvr>
  <p:transition advTm="712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Image Example</a:t>
            </a:r>
            <a:endParaRPr lang="en-US" dirty="0"/>
          </a:p>
        </p:txBody>
      </p:sp>
      <p:pic>
        <p:nvPicPr>
          <p:cNvPr id="4" name="Content Placeholder 3" descr="video snapshot.png"/>
          <p:cNvPicPr>
            <a:picLocks noGrp="1" noChangeAspect="1"/>
          </p:cNvPicPr>
          <p:nvPr>
            <p:ph idx="1"/>
          </p:nvPr>
        </p:nvPicPr>
        <p:blipFill>
          <a:blip r:embed="rId4" cstate="print"/>
          <a:stretch>
            <a:fillRect/>
          </a:stretch>
        </p:blipFill>
        <p:spPr>
          <a:xfrm>
            <a:off x="1141809" y="1412875"/>
            <a:ext cx="6788945" cy="4525963"/>
          </a:xfrm>
        </p:spPr>
      </p:pic>
      <p:pic>
        <p:nvPicPr>
          <p:cNvPr id="5" name="~PP2828.WAV">
            <a:hlinkClick r:id="" action="ppaction://media"/>
          </p:cNvPr>
          <p:cNvPicPr>
            <a:picLocks noRot="1" noChangeAspect="1"/>
          </p:cNvPicPr>
          <p:nvPr>
            <a:wavAudioFile r:embed="rId1" name="~PP2828.WAV"/>
          </p:nvPr>
        </p:nvPicPr>
        <p:blipFill>
          <a:blip r:embed="rId5" cstate="print"/>
          <a:stretch>
            <a:fillRect/>
          </a:stretch>
        </p:blipFill>
        <p:spPr>
          <a:xfrm>
            <a:off x="8661400" y="6375400"/>
            <a:ext cx="304800" cy="304800"/>
          </a:xfrm>
          <a:prstGeom prst="rect">
            <a:avLst/>
          </a:prstGeom>
        </p:spPr>
      </p:pic>
    </p:spTree>
  </p:cSld>
  <p:clrMapOvr>
    <a:masterClrMapping/>
  </p:clrMapOvr>
  <p:transition advTm="59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50" y="2780928"/>
            <a:ext cx="8856663" cy="3157910"/>
          </a:xfrm>
        </p:spPr>
        <p:txBody>
          <a:bodyPr/>
          <a:lstStyle/>
          <a:p>
            <a:pPr algn="ctr">
              <a:buNone/>
            </a:pPr>
            <a:r>
              <a:rPr lang="en-CA" sz="4400" dirty="0" smtClean="0"/>
              <a:t>Flight Result </a:t>
            </a:r>
            <a:r>
              <a:rPr lang="en-CA" sz="4400" dirty="0" smtClean="0"/>
              <a:t>and Discussion</a:t>
            </a:r>
            <a:endParaRPr lang="en-US" sz="4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5976664" cy="648072"/>
          </a:xfrm>
        </p:spPr>
        <p:txBody>
          <a:bodyPr/>
          <a:lstStyle/>
          <a:p>
            <a:r>
              <a:rPr lang="en-CA" dirty="0" smtClean="0"/>
              <a:t>Range measurement</a:t>
            </a:r>
            <a:br>
              <a:rPr lang="en-CA" dirty="0" smtClean="0"/>
            </a:br>
            <a:r>
              <a:rPr lang="en-CA" dirty="0" smtClean="0"/>
              <a:t> over Iterations</a:t>
            </a:r>
            <a:endParaRPr lang="en-US" dirty="0"/>
          </a:p>
        </p:txBody>
      </p:sp>
      <p:pic>
        <p:nvPicPr>
          <p:cNvPr id="4" name="~PP595.WAV">
            <a:hlinkClick r:id="" action="ppaction://media"/>
          </p:cNvPr>
          <p:cNvPicPr>
            <a:picLocks noRot="1" noChangeAspect="1"/>
          </p:cNvPicPr>
          <p:nvPr>
            <a:wavAudioFile r:embed="rId2" name="~PP595.WAV"/>
          </p:nvPr>
        </p:nvPicPr>
        <p:blipFill>
          <a:blip r:embed="rId6" cstate="print"/>
          <a:stretch>
            <a:fillRect/>
          </a:stretch>
        </p:blipFill>
        <p:spPr>
          <a:xfrm>
            <a:off x="8661400" y="6203156"/>
            <a:ext cx="304800" cy="304800"/>
          </a:xfrm>
          <a:prstGeom prst="rect">
            <a:avLst/>
          </a:prstGeom>
        </p:spPr>
      </p:pic>
      <p:pic>
        <p:nvPicPr>
          <p:cNvPr id="7" name="Picture 6" descr="Figure10.png"/>
          <p:cNvPicPr>
            <a:picLocks noChangeAspect="1"/>
          </p:cNvPicPr>
          <p:nvPr/>
        </p:nvPicPr>
        <p:blipFill>
          <a:blip r:embed="rId7" cstate="print"/>
          <a:stretch>
            <a:fillRect/>
          </a:stretch>
        </p:blipFill>
        <p:spPr>
          <a:xfrm>
            <a:off x="1477789" y="1340767"/>
            <a:ext cx="5974531" cy="4176465"/>
          </a:xfrm>
          <a:prstGeom prst="rect">
            <a:avLst/>
          </a:prstGeom>
        </p:spPr>
      </p:pic>
      <p:pic>
        <p:nvPicPr>
          <p:cNvPr id="8" name="uav2_cut1_050_fID13.jpg" descr="C:\Users\fan\Documents\HOME\GitHub\ICCSLAM\Thesis\Figures\fltfig\cut1\features\uav2_cut1_050_fID13.jpg"/>
          <p:cNvPicPr>
            <a:picLocks noGrp="1" noChangeAspect="1"/>
          </p:cNvPicPr>
          <p:nvPr>
            <p:ph idx="1"/>
          </p:nvPr>
        </p:nvPicPr>
        <p:blipFill>
          <a:blip r:embed="rId8" r:link="rId9" cstate="print"/>
          <a:stretch>
            <a:fillRect/>
          </a:stretch>
        </p:blipFill>
        <p:spPr>
          <a:xfrm>
            <a:off x="323528" y="5733256"/>
            <a:ext cx="952500" cy="952500"/>
          </a:xfrm>
        </p:spPr>
      </p:pic>
      <p:pic>
        <p:nvPicPr>
          <p:cNvPr id="9" name="uav2_cut1_100_fID13.jpg" descr="C:\Users\fan\Documents\HOME\GitHub\ICCSLAM\Thesis\Figures\fltfig\cut1\features\uav2_cut1_100_fID13.jpg"/>
          <p:cNvPicPr>
            <a:picLocks noChangeAspect="1"/>
          </p:cNvPicPr>
          <p:nvPr/>
        </p:nvPicPr>
        <p:blipFill>
          <a:blip r:embed="rId10" r:link="rId11" cstate="print"/>
          <a:stretch>
            <a:fillRect/>
          </a:stretch>
        </p:blipFill>
        <p:spPr>
          <a:xfrm>
            <a:off x="1403648" y="5733256"/>
            <a:ext cx="952500" cy="952500"/>
          </a:xfrm>
          <a:prstGeom prst="rect">
            <a:avLst/>
          </a:prstGeom>
        </p:spPr>
      </p:pic>
      <p:pic>
        <p:nvPicPr>
          <p:cNvPr id="10" name="uav2_cut1_150_fID13.jpg" descr="C:\Users\fan\Documents\HOME\GitHub\ICCSLAM\Thesis\Figures\fltfig\cut1\features\uav2_cut1_150_fID13.jpg"/>
          <p:cNvPicPr>
            <a:picLocks noChangeAspect="1"/>
          </p:cNvPicPr>
          <p:nvPr/>
        </p:nvPicPr>
        <p:blipFill>
          <a:blip r:embed="rId12" r:link="rId13" cstate="print"/>
          <a:stretch>
            <a:fillRect/>
          </a:stretch>
        </p:blipFill>
        <p:spPr>
          <a:xfrm>
            <a:off x="2483768" y="5733256"/>
            <a:ext cx="952500" cy="952500"/>
          </a:xfrm>
          <a:prstGeom prst="rect">
            <a:avLst/>
          </a:prstGeom>
        </p:spPr>
      </p:pic>
      <p:pic>
        <p:nvPicPr>
          <p:cNvPr id="11" name="uav2_cut1_200_fID13.jpg" descr="C:\Users\fan\Documents\HOME\GitHub\ICCSLAM\Thesis\Figures\fltfig\cut1\features\uav2_cut1_200_fID13.jpg"/>
          <p:cNvPicPr>
            <a:picLocks noChangeAspect="1"/>
          </p:cNvPicPr>
          <p:nvPr/>
        </p:nvPicPr>
        <p:blipFill>
          <a:blip r:embed="rId14" r:link="rId15" cstate="print"/>
          <a:stretch>
            <a:fillRect/>
          </a:stretch>
        </p:blipFill>
        <p:spPr>
          <a:xfrm>
            <a:off x="3563888" y="5733256"/>
            <a:ext cx="952500" cy="952500"/>
          </a:xfrm>
          <a:prstGeom prst="rect">
            <a:avLst/>
          </a:prstGeom>
        </p:spPr>
      </p:pic>
      <p:pic>
        <p:nvPicPr>
          <p:cNvPr id="12" name="uav2_cut1_250_fID13.jpg" descr="C:\Users\fan\Documents\HOME\GitHub\ICCSLAM\Thesis\Figures\fltfig\cut1\features\uav2_cut1_250_fID13.jpg"/>
          <p:cNvPicPr>
            <a:picLocks noChangeAspect="1"/>
          </p:cNvPicPr>
          <p:nvPr/>
        </p:nvPicPr>
        <p:blipFill>
          <a:blip r:embed="rId16" r:link="rId17" cstate="print"/>
          <a:stretch>
            <a:fillRect/>
          </a:stretch>
        </p:blipFill>
        <p:spPr>
          <a:xfrm>
            <a:off x="4644008" y="5733256"/>
            <a:ext cx="952500" cy="952500"/>
          </a:xfrm>
          <a:prstGeom prst="rect">
            <a:avLst/>
          </a:prstGeom>
        </p:spPr>
      </p:pic>
      <p:pic>
        <p:nvPicPr>
          <p:cNvPr id="13" name="uav2_cut1_300_fID13.jpg" descr="C:\Users\fan\Documents\HOME\GitHub\ICCSLAM\Thesis\Figures\fltfig\cut1\features\uav2_cut1_300_fID13.jpg"/>
          <p:cNvPicPr>
            <a:picLocks noChangeAspect="1"/>
          </p:cNvPicPr>
          <p:nvPr/>
        </p:nvPicPr>
        <p:blipFill>
          <a:blip r:embed="rId18" r:link="rId19" cstate="print"/>
          <a:stretch>
            <a:fillRect/>
          </a:stretch>
        </p:blipFill>
        <p:spPr>
          <a:xfrm>
            <a:off x="5724128" y="5733256"/>
            <a:ext cx="952500" cy="952500"/>
          </a:xfrm>
          <a:prstGeom prst="rect">
            <a:avLst/>
          </a:prstGeom>
        </p:spPr>
      </p:pic>
      <p:pic>
        <p:nvPicPr>
          <p:cNvPr id="14" name="uav2_cut1_350_fID13.jpg" descr="C:\Users\fan\Documents\HOME\GitHub\ICCSLAM\Thesis\Figures\fltfig\cut1\features\uav2_cut1_350_fID13.jpg"/>
          <p:cNvPicPr>
            <a:picLocks noChangeAspect="1"/>
          </p:cNvPicPr>
          <p:nvPr/>
        </p:nvPicPr>
        <p:blipFill>
          <a:blip r:embed="rId20" r:link="rId21" cstate="print"/>
          <a:stretch>
            <a:fillRect/>
          </a:stretch>
        </p:blipFill>
        <p:spPr>
          <a:xfrm>
            <a:off x="6804248" y="5733256"/>
            <a:ext cx="952500" cy="952500"/>
          </a:xfrm>
          <a:prstGeom prst="rect">
            <a:avLst/>
          </a:prstGeom>
        </p:spPr>
      </p:pic>
      <p:pic>
        <p:nvPicPr>
          <p:cNvPr id="15" name="uav2_cut1_398_fID13.jpg" descr="C:\Users\fan\Documents\HOME\GitHub\ICCSLAM\Thesis\Figures\fltfig\cut1\features\uav2_cut1_398_fID13.jpg"/>
          <p:cNvPicPr>
            <a:picLocks noChangeAspect="1"/>
          </p:cNvPicPr>
          <p:nvPr/>
        </p:nvPicPr>
        <p:blipFill>
          <a:blip r:embed="rId22" r:link="rId23" cstate="print"/>
          <a:stretch>
            <a:fillRect/>
          </a:stretch>
        </p:blipFill>
        <p:spPr>
          <a:xfrm>
            <a:off x="7884368" y="5733256"/>
            <a:ext cx="952500" cy="952500"/>
          </a:xfrm>
          <a:prstGeom prst="rect">
            <a:avLst/>
          </a:prstGeom>
        </p:spPr>
      </p:pic>
    </p:spTree>
  </p:cSld>
  <p:clrMapOvr>
    <a:overrideClrMapping bg1="lt1" tx1="dk1" bg2="lt2" tx2="dk2" accent1="accent1" accent2="accent2" accent3="accent3" accent4="accent4" accent5="accent5" accent6="accent6" hlink="hlink" folHlink="folHlink"/>
  </p:clrMapOvr>
  <p:transition advTm="432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Self Localization Accuracy</a:t>
            </a:r>
            <a:endParaRPr lang="en-CA" dirty="0"/>
          </a:p>
        </p:txBody>
      </p:sp>
      <p:pic>
        <p:nvPicPr>
          <p:cNvPr id="13" name="Figure30.png" descr="C:\Users\fan\Documents\HOME\GitHub\ICCSLAM\Thesis\Figures\fltfig\cut1\Figure30.png"/>
          <p:cNvPicPr>
            <a:picLocks noGrp="1" noChangeAspect="1"/>
          </p:cNvPicPr>
          <p:nvPr>
            <p:ph idx="1"/>
          </p:nvPr>
        </p:nvPicPr>
        <p:blipFill>
          <a:blip r:embed="rId2" r:link="rId3" cstate="print"/>
          <a:stretch>
            <a:fillRect/>
          </a:stretch>
        </p:blipFill>
        <p:spPr>
          <a:xfrm>
            <a:off x="107950" y="1653258"/>
            <a:ext cx="8856663" cy="4045196"/>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Landmarks Mapping Accuracy</a:t>
            </a:r>
            <a:endParaRPr lang="en-CA" dirty="0"/>
          </a:p>
        </p:txBody>
      </p:sp>
      <p:sp>
        <p:nvSpPr>
          <p:cNvPr id="3" name="Content Placeholder 2"/>
          <p:cNvSpPr>
            <a:spLocks noGrp="1"/>
          </p:cNvSpPr>
          <p:nvPr>
            <p:ph idx="1"/>
          </p:nvPr>
        </p:nvSpPr>
        <p:spPr>
          <a:xfrm>
            <a:off x="-324543" y="1412776"/>
            <a:ext cx="7776864" cy="1440061"/>
          </a:xfrm>
        </p:spPr>
        <p:txBody>
          <a:bodyPr/>
          <a:lstStyle/>
          <a:p>
            <a:pPr lvl="1"/>
            <a:r>
              <a:rPr lang="en-CA" dirty="0" smtClean="0"/>
              <a:t>Landmarks positions agreed with DEM</a:t>
            </a:r>
          </a:p>
          <a:p>
            <a:pPr lvl="1"/>
            <a:r>
              <a:rPr lang="en-CA" dirty="0" smtClean="0"/>
              <a:t>Landmarks added after 1</a:t>
            </a:r>
            <a:r>
              <a:rPr lang="en-CA" baseline="30000" dirty="0" smtClean="0"/>
              <a:t>st</a:t>
            </a:r>
            <a:r>
              <a:rPr lang="en-CA" dirty="0" smtClean="0"/>
              <a:t> frame had offset error</a:t>
            </a:r>
          </a:p>
          <a:p>
            <a:pPr lvl="1"/>
            <a:r>
              <a:rPr lang="en-CA" dirty="0" smtClean="0"/>
              <a:t>Landmarks located at hill edge carried bigger error</a:t>
            </a:r>
          </a:p>
          <a:p>
            <a:endParaRPr lang="en-CA" dirty="0"/>
          </a:p>
        </p:txBody>
      </p:sp>
      <p:pic>
        <p:nvPicPr>
          <p:cNvPr id="4" name="Figure60.png" descr="C:\Users\fan\Documents\HOME\GitHub\ICCSLAM\Thesis\Figures\fltfig\cut1\Figure60.png"/>
          <p:cNvPicPr>
            <a:picLocks noChangeAspect="1"/>
          </p:cNvPicPr>
          <p:nvPr/>
        </p:nvPicPr>
        <p:blipFill>
          <a:blip r:embed="rId2" r:link="rId3" cstate="print"/>
          <a:stretch>
            <a:fillRect/>
          </a:stretch>
        </p:blipFill>
        <p:spPr bwMode="auto">
          <a:xfrm>
            <a:off x="287337" y="2708921"/>
            <a:ext cx="8101087" cy="2585304"/>
          </a:xfrm>
          <a:prstGeom prst="rect">
            <a:avLst/>
          </a:prstGeom>
          <a:noFill/>
          <a:ln w="9525">
            <a:noFill/>
            <a:miter lim="800000"/>
            <a:headEnd/>
            <a:tailEnd/>
          </a:ln>
        </p:spPr>
      </p:pic>
      <p:pic>
        <p:nvPicPr>
          <p:cNvPr id="45058" name="Picture 2"/>
          <p:cNvPicPr>
            <a:picLocks noChangeAspect="1" noChangeArrowheads="1"/>
          </p:cNvPicPr>
          <p:nvPr/>
        </p:nvPicPr>
        <p:blipFill>
          <a:blip r:embed="rId4" cstate="print"/>
          <a:srcRect/>
          <a:stretch>
            <a:fillRect/>
          </a:stretch>
        </p:blipFill>
        <p:spPr bwMode="auto">
          <a:xfrm>
            <a:off x="107504" y="5733256"/>
            <a:ext cx="4355976" cy="938580"/>
          </a:xfrm>
          <a:prstGeom prst="rect">
            <a:avLst/>
          </a:prstGeom>
          <a:noFill/>
          <a:ln w="9525">
            <a:noFill/>
            <a:miter lim="800000"/>
            <a:headEnd/>
            <a:tailEnd/>
          </a:ln>
        </p:spPr>
      </p:pic>
      <p:sp>
        <p:nvSpPr>
          <p:cNvPr id="7" name="TextBox 6"/>
          <p:cNvSpPr txBox="1"/>
          <p:nvPr/>
        </p:nvSpPr>
        <p:spPr>
          <a:xfrm>
            <a:off x="971600" y="5589240"/>
            <a:ext cx="2592288" cy="276999"/>
          </a:xfrm>
          <a:prstGeom prst="rect">
            <a:avLst/>
          </a:prstGeom>
          <a:noFill/>
        </p:spPr>
        <p:txBody>
          <a:bodyPr wrap="square" rtlCol="0">
            <a:spAutoFit/>
          </a:bodyPr>
          <a:lstStyle/>
          <a:p>
            <a:r>
              <a:rPr lang="en-CA" sz="1200" dirty="0" smtClean="0"/>
              <a:t>Landmark position tracking (Y-axis)</a:t>
            </a:r>
            <a:endParaRPr lang="en-CA" sz="1200" dirty="0"/>
          </a:p>
        </p:txBody>
      </p:sp>
      <p:pic>
        <p:nvPicPr>
          <p:cNvPr id="9" name="Picture 8" descr="landmark_13_65_32.jpg"/>
          <p:cNvPicPr>
            <a:picLocks noChangeAspect="1"/>
          </p:cNvPicPr>
          <p:nvPr/>
        </p:nvPicPr>
        <p:blipFill>
          <a:blip r:embed="rId5" cstate="print"/>
          <a:stretch>
            <a:fillRect/>
          </a:stretch>
        </p:blipFill>
        <p:spPr>
          <a:xfrm>
            <a:off x="6228184" y="5805264"/>
            <a:ext cx="2339752" cy="949940"/>
          </a:xfrm>
          <a:prstGeom prst="rect">
            <a:avLst/>
          </a:prstGeom>
          <a:ln w="25400">
            <a:solidFill>
              <a:schemeClr val="accent1"/>
            </a:solidFill>
          </a:ln>
          <a:effectLst>
            <a:outerShdw blurRad="50800" dist="38100" dir="2700000" algn="tl" rotWithShape="0">
              <a:prstClr val="black">
                <a:alpha val="40000"/>
              </a:prstClr>
            </a:outerShdw>
          </a:effectLst>
        </p:spPr>
      </p:pic>
      <p:pic>
        <p:nvPicPr>
          <p:cNvPr id="8" name="Picture 7" descr="landmark_13_31_32.jpg"/>
          <p:cNvPicPr>
            <a:picLocks noChangeAspect="1"/>
          </p:cNvPicPr>
          <p:nvPr/>
        </p:nvPicPr>
        <p:blipFill>
          <a:blip r:embed="rId6" cstate="print"/>
          <a:stretch>
            <a:fillRect/>
          </a:stretch>
        </p:blipFill>
        <p:spPr>
          <a:xfrm>
            <a:off x="4572000" y="5445224"/>
            <a:ext cx="2304256" cy="929062"/>
          </a:xfrm>
          <a:prstGeom prst="rect">
            <a:avLst/>
          </a:prstGeom>
          <a:ln w="31750">
            <a:solidFill>
              <a:schemeClr val="accent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5842992" cy="980728"/>
          </a:xfrm>
        </p:spPr>
        <p:txBody>
          <a:bodyPr>
            <a:normAutofit fontScale="90000"/>
          </a:bodyPr>
          <a:lstStyle/>
          <a:p>
            <a:r>
              <a:rPr lang="en-CA" dirty="0" smtClean="0"/>
              <a:t>Elevation Map from Camera </a:t>
            </a:r>
            <a:br>
              <a:rPr lang="en-CA" dirty="0" smtClean="0"/>
            </a:br>
            <a:r>
              <a:rPr lang="en-CA" dirty="0" smtClean="0"/>
              <a:t>vs. Ground Truth</a:t>
            </a:r>
            <a:endParaRPr lang="en-US" dirty="0"/>
          </a:p>
        </p:txBody>
      </p:sp>
      <p:sp>
        <p:nvSpPr>
          <p:cNvPr id="5" name="Text Placeholder 4"/>
          <p:cNvSpPr>
            <a:spLocks noGrp="1"/>
          </p:cNvSpPr>
          <p:nvPr>
            <p:ph type="body" idx="1"/>
          </p:nvPr>
        </p:nvSpPr>
        <p:spPr>
          <a:xfrm>
            <a:off x="251520" y="1556792"/>
            <a:ext cx="4474840" cy="639762"/>
          </a:xfrm>
        </p:spPr>
        <p:txBody>
          <a:bodyPr/>
          <a:lstStyle/>
          <a:p>
            <a:pPr algn="ctr"/>
            <a:r>
              <a:rPr lang="en-CA" sz="2000" dirty="0" smtClean="0"/>
              <a:t>Elevation Map Constructed from Features Parameters</a:t>
            </a:r>
            <a:endParaRPr lang="en-US" sz="2000" dirty="0"/>
          </a:p>
        </p:txBody>
      </p:sp>
      <p:pic>
        <p:nvPicPr>
          <p:cNvPr id="10" name="Content Placeholder 9" descr="terrain map from algorithm.jpg"/>
          <p:cNvPicPr>
            <a:picLocks noGrp="1" noChangeAspect="1"/>
          </p:cNvPicPr>
          <p:nvPr>
            <p:ph sz="half" idx="2"/>
          </p:nvPr>
        </p:nvPicPr>
        <p:blipFill>
          <a:blip r:embed="rId6" cstate="print"/>
          <a:stretch>
            <a:fillRect/>
          </a:stretch>
        </p:blipFill>
        <p:spPr>
          <a:xfrm>
            <a:off x="457200" y="2350588"/>
            <a:ext cx="4040188" cy="3599862"/>
          </a:xfrm>
        </p:spPr>
      </p:pic>
      <p:sp>
        <p:nvSpPr>
          <p:cNvPr id="7" name="Text Placeholder 6"/>
          <p:cNvSpPr>
            <a:spLocks noGrp="1"/>
          </p:cNvSpPr>
          <p:nvPr>
            <p:ph type="body" sz="quarter" idx="3"/>
          </p:nvPr>
        </p:nvSpPr>
        <p:spPr>
          <a:xfrm>
            <a:off x="4644008" y="1628800"/>
            <a:ext cx="4041775" cy="639762"/>
          </a:xfrm>
        </p:spPr>
        <p:txBody>
          <a:bodyPr/>
          <a:lstStyle/>
          <a:p>
            <a:pPr algn="ctr"/>
            <a:r>
              <a:rPr lang="en-CA" sz="2000" dirty="0" smtClean="0"/>
              <a:t>Ground Truth</a:t>
            </a:r>
          </a:p>
          <a:p>
            <a:pPr algn="ctr"/>
            <a:r>
              <a:rPr lang="en-CA" sz="2000" dirty="0" smtClean="0"/>
              <a:t>Digital Elevation Map (DEM)</a:t>
            </a:r>
            <a:endParaRPr lang="en-US" sz="2000" dirty="0"/>
          </a:p>
        </p:txBody>
      </p:sp>
      <p:pic>
        <p:nvPicPr>
          <p:cNvPr id="11" name="Content Placeholder 10" descr="ground truth terrain map.jpg"/>
          <p:cNvPicPr>
            <a:picLocks noGrp="1" noChangeAspect="1"/>
          </p:cNvPicPr>
          <p:nvPr>
            <p:ph sz="quarter" idx="4"/>
          </p:nvPr>
        </p:nvPicPr>
        <p:blipFill>
          <a:blip r:embed="rId7" cstate="print"/>
          <a:stretch>
            <a:fillRect/>
          </a:stretch>
        </p:blipFill>
        <p:spPr>
          <a:xfrm>
            <a:off x="4645025" y="2343791"/>
            <a:ext cx="4041775" cy="3613456"/>
          </a:xfrm>
        </p:spPr>
      </p:pic>
      <p:pic>
        <p:nvPicPr>
          <p:cNvPr id="8" name="~PP2367.WAV">
            <a:hlinkClick r:id="" action="ppaction://media"/>
          </p:cNvPr>
          <p:cNvPicPr>
            <a:picLocks noRot="1" noChangeAspect="1"/>
          </p:cNvPicPr>
          <p:nvPr>
            <a:wavAudioFile r:embed="rId2" name="~PP2367.WAV"/>
          </p:nvPr>
        </p:nvPicPr>
        <p:blipFill>
          <a:blip r:embed="rId8" cstate="print"/>
          <a:stretch>
            <a:fillRect/>
          </a:stretch>
        </p:blipFill>
        <p:spPr>
          <a:xfrm>
            <a:off x="8661400" y="6375400"/>
            <a:ext cx="304800" cy="304800"/>
          </a:xfrm>
          <a:prstGeom prst="rect">
            <a:avLst/>
          </a:prstGeom>
        </p:spPr>
      </p:pic>
    </p:spTree>
  </p:cSld>
  <p:clrMapOvr>
    <a:overrideClrMapping bg1="lt1" tx1="dk1" bg2="lt2" tx2="dk2" accent1="accent1" accent2="accent2" accent3="accent3" accent4="accent4" accent5="accent5" accent6="accent6" hlink="hlink" folHlink="folHlink"/>
  </p:clrMapOvr>
  <p:transition advTm="607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6408712" cy="576064"/>
          </a:xfrm>
        </p:spPr>
        <p:txBody>
          <a:bodyPr>
            <a:noAutofit/>
          </a:bodyPr>
          <a:lstStyle/>
          <a:p>
            <a:pPr algn="ctr"/>
            <a:r>
              <a:rPr lang="en-CA" sz="2900" dirty="0" smtClean="0"/>
              <a:t>UAV Position </a:t>
            </a:r>
            <a:br>
              <a:rPr lang="en-CA" sz="2900" dirty="0" smtClean="0"/>
            </a:br>
            <a:r>
              <a:rPr lang="en-CA" sz="2900" dirty="0" smtClean="0"/>
              <a:t>Estimated from Camera</a:t>
            </a:r>
            <a:endParaRPr lang="en-US" sz="2900" dirty="0"/>
          </a:p>
        </p:txBody>
      </p:sp>
      <p:pic>
        <p:nvPicPr>
          <p:cNvPr id="8" name="Content Placeholder 7" descr="Camera_feature_POS vs GPS_POS.jpg"/>
          <p:cNvPicPr>
            <a:picLocks noGrp="1" noChangeAspect="1"/>
          </p:cNvPicPr>
          <p:nvPr>
            <p:ph idx="1"/>
          </p:nvPr>
        </p:nvPicPr>
        <p:blipFill>
          <a:blip r:embed="rId6" cstate="print"/>
          <a:stretch>
            <a:fillRect/>
          </a:stretch>
        </p:blipFill>
        <p:spPr>
          <a:xfrm>
            <a:off x="1547664" y="1412776"/>
            <a:ext cx="6048672" cy="4536504"/>
          </a:xfrm>
        </p:spPr>
      </p:pic>
      <p:pic>
        <p:nvPicPr>
          <p:cNvPr id="4" name="~PP3228.WAV">
            <a:hlinkClick r:id="" action="ppaction://media"/>
          </p:cNvPr>
          <p:cNvPicPr>
            <a:picLocks noRot="1" noChangeAspect="1"/>
          </p:cNvPicPr>
          <p:nvPr>
            <a:wavAudioFile r:embed="rId2" name="~PP3228.WAV"/>
          </p:nvPr>
        </p:nvPicPr>
        <p:blipFill>
          <a:blip r:embed="rId7" cstate="print"/>
          <a:stretch>
            <a:fillRect/>
          </a:stretch>
        </p:blipFill>
        <p:spPr>
          <a:xfrm>
            <a:off x="8661400" y="6375400"/>
            <a:ext cx="304800" cy="304800"/>
          </a:xfrm>
          <a:prstGeom prst="rect">
            <a:avLst/>
          </a:prstGeom>
        </p:spPr>
      </p:pic>
    </p:spTree>
  </p:cSld>
  <p:clrMapOvr>
    <a:overrideClrMapping bg1="lt1" tx1="dk1" bg2="lt2" tx2="dk2" accent1="accent1" accent2="accent2" accent3="accent3" accent4="accent4" accent5="accent5" accent6="accent6" hlink="hlink" folHlink="folHlink"/>
  </p:clrMapOvr>
  <p:transition advTm="487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Conclusion on Flight Data</a:t>
            </a:r>
            <a:endParaRPr lang="en-US" dirty="0"/>
          </a:p>
        </p:txBody>
      </p:sp>
      <p:sp>
        <p:nvSpPr>
          <p:cNvPr id="3" name="Content Placeholder 2"/>
          <p:cNvSpPr>
            <a:spLocks noGrp="1"/>
          </p:cNvSpPr>
          <p:nvPr>
            <p:ph idx="1"/>
          </p:nvPr>
        </p:nvSpPr>
        <p:spPr/>
        <p:txBody>
          <a:bodyPr/>
          <a:lstStyle/>
          <a:p>
            <a:r>
              <a:rPr lang="en-US" dirty="0" smtClean="0"/>
              <a:t>An inertial aided inverse depth Extended </a:t>
            </a:r>
            <a:r>
              <a:rPr lang="en-US" dirty="0" err="1" smtClean="0"/>
              <a:t>Kalman</a:t>
            </a:r>
            <a:r>
              <a:rPr lang="en-US" dirty="0" smtClean="0"/>
              <a:t> Filter framework</a:t>
            </a:r>
          </a:p>
          <a:p>
            <a:r>
              <a:rPr lang="en-US" dirty="0" smtClean="0"/>
              <a:t>Outdoor flight video data collected using a SUAS towed by a helicopter</a:t>
            </a:r>
          </a:p>
          <a:p>
            <a:r>
              <a:rPr lang="en-US" dirty="0" smtClean="0"/>
              <a:t>Result of the algorithm provides accurate estimates for features positions and the sensor’s own location</a:t>
            </a:r>
          </a:p>
          <a:p>
            <a:r>
              <a:rPr lang="en-CA" dirty="0" smtClean="0"/>
              <a:t>To obtain high resolution terrain elevation map, camera with high resolution and high dynamic range is required.</a:t>
            </a:r>
            <a:endParaRPr lang="en-US" dirty="0"/>
          </a:p>
        </p:txBody>
      </p:sp>
      <p:pic>
        <p:nvPicPr>
          <p:cNvPr id="4" name="~PP1243.WAV">
            <a:hlinkClick r:id="" action="ppaction://media"/>
          </p:cNvPr>
          <p:cNvPicPr>
            <a:picLocks noRot="1" noChangeAspect="1"/>
          </p:cNvPicPr>
          <p:nvPr>
            <a:wavAudioFile r:embed="rId2" name="~PP1243.WAV"/>
          </p:nvPr>
        </p:nvPicPr>
        <p:blipFill>
          <a:blip r:embed="rId6" cstate="print"/>
          <a:stretch>
            <a:fillRect/>
          </a:stretch>
        </p:blipFill>
        <p:spPr>
          <a:xfrm>
            <a:off x="8661400" y="6375400"/>
            <a:ext cx="304800" cy="304800"/>
          </a:xfrm>
          <a:prstGeom prst="rect">
            <a:avLst/>
          </a:prstGeom>
        </p:spPr>
      </p:pic>
    </p:spTree>
  </p:cSld>
  <p:clrMapOvr>
    <a:overrideClrMapping bg1="lt1" tx1="dk1" bg2="lt2" tx2="dk2" accent1="accent1" accent2="accent2" accent3="accent3" accent4="accent4" accent5="accent5" accent6="accent6" hlink="hlink" folHlink="folHlink"/>
  </p:clrMapOvr>
  <p:transition advTm="722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50" y="2780928"/>
            <a:ext cx="8856663" cy="3157910"/>
          </a:xfrm>
        </p:spPr>
        <p:txBody>
          <a:bodyPr/>
          <a:lstStyle/>
          <a:p>
            <a:pPr algn="ctr">
              <a:buNone/>
            </a:pPr>
            <a:r>
              <a:rPr lang="en-US" sz="4400" dirty="0" smtClean="0"/>
              <a:t>Error Analysis through Simulation</a:t>
            </a:r>
            <a:endParaRPr lang="en-US" sz="4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CA" sz="3600" dirty="0" smtClean="0"/>
              <a:t>Introduction</a:t>
            </a:r>
            <a:endParaRPr lang="en-US" sz="3600" dirty="0"/>
          </a:p>
        </p:txBody>
      </p:sp>
      <p:sp>
        <p:nvSpPr>
          <p:cNvPr id="3" name="Content Placeholder 2"/>
          <p:cNvSpPr>
            <a:spLocks noGrp="1"/>
          </p:cNvSpPr>
          <p:nvPr>
            <p:ph idx="1"/>
          </p:nvPr>
        </p:nvSpPr>
        <p:spPr>
          <a:xfrm>
            <a:off x="467544" y="1412776"/>
            <a:ext cx="8424936" cy="4661872"/>
          </a:xfrm>
        </p:spPr>
        <p:txBody>
          <a:bodyPr>
            <a:normAutofit fontScale="92500" lnSpcReduction="10000"/>
          </a:bodyPr>
          <a:lstStyle/>
          <a:p>
            <a:r>
              <a:rPr lang="en-CA" dirty="0" smtClean="0"/>
              <a:t>Autonomous navigation for low flying UAV requires environment mapping and self localization.</a:t>
            </a:r>
          </a:p>
          <a:p>
            <a:r>
              <a:rPr lang="en-CA" dirty="0" smtClean="0"/>
              <a:t>Design specification of the UAV from Carleton requires detection of obstacle at 600 meter or further</a:t>
            </a:r>
          </a:p>
          <a:p>
            <a:r>
              <a:rPr lang="en-CA" dirty="0" smtClean="0"/>
              <a:t>Available terrain maps do not have enough resolution to detect certain obstacle:</a:t>
            </a:r>
          </a:p>
          <a:p>
            <a:pPr lvl="1"/>
            <a:r>
              <a:rPr lang="en-CA" dirty="0" smtClean="0"/>
              <a:t>Tall tree, man-made objects, steep hill, etc.</a:t>
            </a:r>
          </a:p>
          <a:p>
            <a:pPr lvl="1"/>
            <a:r>
              <a:rPr lang="en-CA" dirty="0" smtClean="0"/>
              <a:t>This work did not consider moving objects</a:t>
            </a:r>
          </a:p>
          <a:p>
            <a:r>
              <a:rPr lang="en-CA" dirty="0" smtClean="0"/>
              <a:t>Methods:</a:t>
            </a:r>
          </a:p>
          <a:p>
            <a:pPr lvl="1"/>
            <a:r>
              <a:rPr lang="en-CA" dirty="0" smtClean="0"/>
              <a:t>Monocular camera with inertial sensors</a:t>
            </a:r>
          </a:p>
          <a:p>
            <a:pPr lvl="1"/>
            <a:r>
              <a:rPr lang="en-CA" dirty="0" smtClean="0"/>
              <a:t>Camera centric EKF based SLAM algorithm</a:t>
            </a:r>
          </a:p>
          <a:p>
            <a:pPr lvl="1"/>
            <a:endParaRPr lang="en-CA" dirty="0" smtClean="0"/>
          </a:p>
        </p:txBody>
      </p:sp>
      <p:pic>
        <p:nvPicPr>
          <p:cNvPr id="15" name="~PP2683.WAV">
            <a:hlinkClick r:id="" action="ppaction://media"/>
          </p:cNvPr>
          <p:cNvPicPr>
            <a:picLocks noRot="1" noChangeAspect="1"/>
          </p:cNvPicPr>
          <p:nvPr>
            <a:wavAudioFile r:embed="rId2" name="~PP2683.WAV"/>
          </p:nvPr>
        </p:nvPicPr>
        <p:blipFill>
          <a:blip r:embed="rId6" cstate="print"/>
          <a:stretch>
            <a:fillRect/>
          </a:stretch>
        </p:blipFill>
        <p:spPr>
          <a:xfrm>
            <a:off x="8661400" y="6375400"/>
            <a:ext cx="304800" cy="304800"/>
          </a:xfrm>
          <a:prstGeom prst="rect">
            <a:avLst/>
          </a:prstGeom>
        </p:spPr>
      </p:pic>
    </p:spTree>
  </p:cSld>
  <p:clrMapOvr>
    <a:overrideClrMapping bg1="lt1" tx1="dk1" bg2="lt2" tx2="dk2" accent1="accent1" accent2="accent2" accent3="accent3" accent4="accent4" accent5="accent5" accent6="accent6" hlink="hlink" folHlink="folHlink"/>
  </p:clrMapOvr>
  <p:transition advTm="711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Simulator Setup</a:t>
            </a:r>
            <a:endParaRPr lang="en-CA" dirty="0"/>
          </a:p>
        </p:txBody>
      </p:sp>
      <p:sp>
        <p:nvSpPr>
          <p:cNvPr id="3" name="Content Placeholder 2"/>
          <p:cNvSpPr>
            <a:spLocks noGrp="1"/>
          </p:cNvSpPr>
          <p:nvPr>
            <p:ph idx="1"/>
          </p:nvPr>
        </p:nvSpPr>
        <p:spPr>
          <a:xfrm>
            <a:off x="0" y="1340769"/>
            <a:ext cx="9036050" cy="2808312"/>
          </a:xfrm>
        </p:spPr>
        <p:txBody>
          <a:bodyPr/>
          <a:lstStyle/>
          <a:p>
            <a:r>
              <a:rPr lang="en-CA" sz="2400" dirty="0" smtClean="0"/>
              <a:t>Simulator is used to analyze error source. Scenarios includes:</a:t>
            </a:r>
          </a:p>
          <a:p>
            <a:pPr lvl="1"/>
            <a:r>
              <a:rPr lang="en-CA" sz="2000" dirty="0" smtClean="0"/>
              <a:t>Forward motion only, no digitization noise, no camera calibration error</a:t>
            </a:r>
          </a:p>
          <a:p>
            <a:pPr lvl="1"/>
            <a:r>
              <a:rPr lang="en-CA" sz="2000" dirty="0" smtClean="0"/>
              <a:t>Oscillatory motion on all other 5 </a:t>
            </a:r>
            <a:r>
              <a:rPr lang="en-CA" sz="2000" dirty="0" err="1" smtClean="0"/>
              <a:t>d.o.f</a:t>
            </a:r>
            <a:r>
              <a:rPr lang="en-CA" sz="2000" dirty="0" smtClean="0"/>
              <a:t>. added individually. </a:t>
            </a:r>
          </a:p>
          <a:p>
            <a:pPr lvl="1"/>
            <a:r>
              <a:rPr lang="en-CA" sz="2000" dirty="0" smtClean="0"/>
              <a:t>Camera calibration error introduced individually</a:t>
            </a:r>
          </a:p>
          <a:p>
            <a:pPr lvl="1"/>
            <a:r>
              <a:rPr lang="en-CA" sz="2000" dirty="0" smtClean="0"/>
              <a:t>Various image resolution</a:t>
            </a:r>
          </a:p>
          <a:p>
            <a:r>
              <a:rPr lang="en-CA" sz="2400" dirty="0" smtClean="0"/>
              <a:t>Virtual landmarks generated by random number generator within FOV of camera, ranging from 100m to 1600m</a:t>
            </a:r>
            <a:endParaRPr lang="en-CA" sz="2400" dirty="0"/>
          </a:p>
        </p:txBody>
      </p:sp>
      <p:pic>
        <p:nvPicPr>
          <p:cNvPr id="4" name="Figure51.png" descr="C:\Users\fan\Documents\HOME\GitHub\ICCSLAM\Thesis\Figures\SimulationFigures\Figure51.png"/>
          <p:cNvPicPr>
            <a:picLocks noChangeAspect="1"/>
          </p:cNvPicPr>
          <p:nvPr/>
        </p:nvPicPr>
        <p:blipFill>
          <a:blip r:embed="rId2" r:link="rId3" cstate="print"/>
          <a:stretch>
            <a:fillRect/>
          </a:stretch>
        </p:blipFill>
        <p:spPr>
          <a:xfrm>
            <a:off x="1835696" y="4221088"/>
            <a:ext cx="5184576" cy="25202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Forward Motion</a:t>
            </a:r>
            <a:endParaRPr lang="en-CA" dirty="0"/>
          </a:p>
        </p:txBody>
      </p:sp>
      <p:pic>
        <p:nvPicPr>
          <p:cNvPr id="7" name="Figure8.png" descr="C:\Users\fan\Documents\HOME\GitHub\ICCSLAM\Thesis\Figures\SimulationFigures\Figure8.png"/>
          <p:cNvPicPr>
            <a:picLocks noGrp="1" noChangeAspect="1"/>
          </p:cNvPicPr>
          <p:nvPr>
            <p:ph sz="half" idx="2"/>
          </p:nvPr>
        </p:nvPicPr>
        <p:blipFill>
          <a:blip r:embed="rId2" r:link="rId3" cstate="print"/>
          <a:stretch>
            <a:fillRect/>
          </a:stretch>
        </p:blipFill>
        <p:spPr>
          <a:xfrm>
            <a:off x="4716016" y="1412776"/>
            <a:ext cx="3960439" cy="2670610"/>
          </a:xfrm>
        </p:spPr>
      </p:pic>
      <p:pic>
        <p:nvPicPr>
          <p:cNvPr id="6" name="Figure1.png" descr="C:\Users\fan\Documents\HOME\GitHub\ICCSLAM\Thesis\Figures\SimulationFigures\Figure1.png"/>
          <p:cNvPicPr>
            <a:picLocks noGrp="1" noChangeAspect="1"/>
          </p:cNvPicPr>
          <p:nvPr>
            <p:ph sz="half" idx="1"/>
          </p:nvPr>
        </p:nvPicPr>
        <p:blipFill>
          <a:blip r:embed="rId4" r:link="rId5" cstate="print"/>
          <a:stretch>
            <a:fillRect/>
          </a:stretch>
        </p:blipFill>
        <p:spPr>
          <a:xfrm>
            <a:off x="251520" y="4077072"/>
            <a:ext cx="6408712" cy="2760490"/>
          </a:xfrm>
        </p:spPr>
      </p:pic>
      <p:sp>
        <p:nvSpPr>
          <p:cNvPr id="8" name="TextBox 7"/>
          <p:cNvSpPr txBox="1"/>
          <p:nvPr/>
        </p:nvSpPr>
        <p:spPr>
          <a:xfrm>
            <a:off x="179512" y="1844824"/>
            <a:ext cx="4680520" cy="2031325"/>
          </a:xfrm>
          <a:prstGeom prst="rect">
            <a:avLst/>
          </a:prstGeom>
          <a:noFill/>
        </p:spPr>
        <p:txBody>
          <a:bodyPr wrap="square" rtlCol="0">
            <a:spAutoFit/>
          </a:bodyPr>
          <a:lstStyle/>
          <a:p>
            <a:pPr>
              <a:lnSpc>
                <a:spcPct val="150000"/>
              </a:lnSpc>
              <a:buClr>
                <a:srgbClr val="FFC000"/>
              </a:buClr>
              <a:buFont typeface="Wingdings" pitchFamily="2" charset="2"/>
              <a:buChar char="§"/>
            </a:pPr>
            <a:r>
              <a:rPr lang="en-CA" dirty="0" smtClean="0"/>
              <a:t>UAV position error &lt; 1cm</a:t>
            </a:r>
          </a:p>
          <a:p>
            <a:pPr>
              <a:lnSpc>
                <a:spcPct val="150000"/>
              </a:lnSpc>
              <a:buClr>
                <a:srgbClr val="FFC000"/>
              </a:buClr>
              <a:buFont typeface="Wingdings" pitchFamily="2" charset="2"/>
              <a:buChar char="§"/>
            </a:pPr>
            <a:r>
              <a:rPr lang="en-CA" dirty="0" smtClean="0"/>
              <a:t>UAV orientation error &lt; 3e-3 degrees</a:t>
            </a:r>
          </a:p>
          <a:p>
            <a:pPr>
              <a:lnSpc>
                <a:spcPct val="150000"/>
              </a:lnSpc>
              <a:buClr>
                <a:srgbClr val="FFC000"/>
              </a:buClr>
              <a:buFont typeface="Wingdings" pitchFamily="2" charset="2"/>
              <a:buChar char="§"/>
            </a:pPr>
            <a:r>
              <a:rPr lang="en-CA" dirty="0" smtClean="0"/>
              <a:t>Landmark position error on X &lt; 0.2m</a:t>
            </a:r>
          </a:p>
          <a:p>
            <a:pPr>
              <a:lnSpc>
                <a:spcPct val="150000"/>
              </a:lnSpc>
              <a:buClr>
                <a:srgbClr val="FFC000"/>
              </a:buClr>
              <a:buFont typeface="Wingdings" pitchFamily="2" charset="2"/>
              <a:buChar char="§"/>
            </a:pPr>
            <a:r>
              <a:rPr lang="en-CA" dirty="0" smtClean="0"/>
              <a:t>Landmark position error on Y &amp; Z &lt; 0.02m</a:t>
            </a:r>
          </a:p>
          <a:p>
            <a:r>
              <a:rPr lang="en-CA" dirty="0" smtClean="0"/>
              <a:t> </a:t>
            </a:r>
            <a:endParaRPr lang="en-CA"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Self Localization with Added Oscillatory Motion</a:t>
            </a:r>
            <a:endParaRPr lang="en-CA" dirty="0"/>
          </a:p>
        </p:txBody>
      </p:sp>
      <p:sp>
        <p:nvSpPr>
          <p:cNvPr id="3" name="Content Placeholder 2"/>
          <p:cNvSpPr>
            <a:spLocks noGrp="1"/>
          </p:cNvSpPr>
          <p:nvPr>
            <p:ph sz="half" idx="1"/>
          </p:nvPr>
        </p:nvSpPr>
        <p:spPr/>
        <p:txBody>
          <a:bodyPr/>
          <a:lstStyle/>
          <a:p>
            <a:r>
              <a:rPr lang="en-CA" sz="2400" dirty="0" smtClean="0"/>
              <a:t>Translational motions had minor effect.</a:t>
            </a:r>
          </a:p>
          <a:p>
            <a:r>
              <a:rPr lang="en-CA" sz="2400" dirty="0" smtClean="0"/>
              <a:t>Rotational motions on Y and Z affected localization significantly</a:t>
            </a:r>
          </a:p>
          <a:p>
            <a:pPr lvl="1"/>
            <a:r>
              <a:rPr lang="en-CA" sz="2000" dirty="0" smtClean="0"/>
              <a:t>Pitch affected UAV position estimates on X and Z</a:t>
            </a:r>
          </a:p>
          <a:p>
            <a:pPr lvl="1"/>
            <a:r>
              <a:rPr lang="en-CA" sz="2000" dirty="0" smtClean="0"/>
              <a:t>Azimuth affected UAV position estimates on X and Y</a:t>
            </a:r>
          </a:p>
          <a:p>
            <a:pPr lvl="1"/>
            <a:r>
              <a:rPr lang="en-CA" sz="2000" dirty="0" smtClean="0"/>
              <a:t>Errors are diverging and oscillatory</a:t>
            </a:r>
          </a:p>
          <a:p>
            <a:pPr lvl="1"/>
            <a:endParaRPr lang="en-CA" sz="2000" dirty="0"/>
          </a:p>
        </p:txBody>
      </p:sp>
      <p:pic>
        <p:nvPicPr>
          <p:cNvPr id="5" name="Content Placeholder 4" descr="Figure14.png"/>
          <p:cNvPicPr>
            <a:picLocks noGrp="1" noChangeAspect="1"/>
          </p:cNvPicPr>
          <p:nvPr>
            <p:ph sz="half" idx="2"/>
          </p:nvPr>
        </p:nvPicPr>
        <p:blipFill>
          <a:blip r:embed="rId3" cstate="print"/>
          <a:stretch>
            <a:fillRect/>
          </a:stretch>
        </p:blipFill>
        <p:spPr>
          <a:xfrm>
            <a:off x="4611688" y="2488925"/>
            <a:ext cx="4352925" cy="2373862"/>
          </a:xfrm>
        </p:spPr>
      </p:pic>
      <p:sp>
        <p:nvSpPr>
          <p:cNvPr id="6" name="TextBox 5"/>
          <p:cNvSpPr txBox="1"/>
          <p:nvPr/>
        </p:nvSpPr>
        <p:spPr>
          <a:xfrm>
            <a:off x="4932040" y="4941168"/>
            <a:ext cx="3960440" cy="261610"/>
          </a:xfrm>
          <a:prstGeom prst="rect">
            <a:avLst/>
          </a:prstGeom>
          <a:noFill/>
        </p:spPr>
        <p:txBody>
          <a:bodyPr wrap="square" rtlCol="0">
            <a:spAutoFit/>
          </a:bodyPr>
          <a:lstStyle/>
          <a:p>
            <a:r>
              <a:rPr lang="en-CA" sz="1100" dirty="0" smtClean="0"/>
              <a:t>UAV </a:t>
            </a:r>
            <a:r>
              <a:rPr lang="en-CA" sz="1100" dirty="0" smtClean="0"/>
              <a:t>position </a:t>
            </a:r>
            <a:r>
              <a:rPr lang="en-CA" sz="1100" dirty="0" smtClean="0"/>
              <a:t>error with </a:t>
            </a:r>
            <a:r>
              <a:rPr lang="en-CA" sz="1100" dirty="0" smtClean="0"/>
              <a:t>rotational </a:t>
            </a:r>
            <a:r>
              <a:rPr lang="en-CA" sz="1100" dirty="0" smtClean="0"/>
              <a:t>motion set </a:t>
            </a:r>
            <a:r>
              <a:rPr lang="en-CA" sz="1100" dirty="0" smtClean="0"/>
              <a:t>at 0.01 </a:t>
            </a:r>
            <a:r>
              <a:rPr lang="en-CA" sz="1100" dirty="0" err="1" smtClean="0"/>
              <a:t>rad</a:t>
            </a:r>
            <a:r>
              <a:rPr lang="en-CA" sz="1100" dirty="0" smtClean="0"/>
              <a:t>/s</a:t>
            </a:r>
            <a:endParaRPr lang="en-CA"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Figure18.png" descr="C:\Users\fan\Documents\HOME\GitHub\ICCSLAM\Thesis\Figures\SimulationFigures\Figure18.png"/>
          <p:cNvPicPr>
            <a:picLocks noGrp="1" noChangeAspect="1"/>
          </p:cNvPicPr>
          <p:nvPr>
            <p:ph sz="half" idx="2"/>
          </p:nvPr>
        </p:nvPicPr>
        <p:blipFill>
          <a:blip r:embed="rId2" r:link="rId3" cstate="print"/>
          <a:stretch>
            <a:fillRect/>
          </a:stretch>
        </p:blipFill>
        <p:spPr>
          <a:xfrm>
            <a:off x="1" y="3789040"/>
            <a:ext cx="3519596" cy="2232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itle 6"/>
          <p:cNvSpPr>
            <a:spLocks noGrp="1"/>
          </p:cNvSpPr>
          <p:nvPr>
            <p:ph type="title"/>
          </p:nvPr>
        </p:nvSpPr>
        <p:spPr/>
        <p:txBody>
          <a:bodyPr/>
          <a:lstStyle/>
          <a:p>
            <a:r>
              <a:rPr lang="en-CA" dirty="0" smtClean="0"/>
              <a:t>Landmark Mapping with Added Oscillatory Motions</a:t>
            </a:r>
            <a:endParaRPr lang="en-CA" dirty="0"/>
          </a:p>
        </p:txBody>
      </p:sp>
      <p:sp>
        <p:nvSpPr>
          <p:cNvPr id="8" name="Content Placeholder 7"/>
          <p:cNvSpPr>
            <a:spLocks noGrp="1"/>
          </p:cNvSpPr>
          <p:nvPr>
            <p:ph sz="half" idx="1"/>
          </p:nvPr>
        </p:nvSpPr>
        <p:spPr>
          <a:xfrm>
            <a:off x="107950" y="1412875"/>
            <a:ext cx="5544170" cy="3384277"/>
          </a:xfrm>
        </p:spPr>
        <p:txBody>
          <a:bodyPr/>
          <a:lstStyle/>
          <a:p>
            <a:r>
              <a:rPr lang="en-CA" sz="2400" dirty="0" smtClean="0"/>
              <a:t>Translation </a:t>
            </a:r>
            <a:r>
              <a:rPr lang="en-CA" sz="2400" dirty="0" smtClean="0"/>
              <a:t>and </a:t>
            </a:r>
            <a:r>
              <a:rPr lang="en-CA" sz="2400" dirty="0" smtClean="0"/>
              <a:t>rotation </a:t>
            </a:r>
            <a:r>
              <a:rPr lang="en-CA" sz="2400" dirty="0" smtClean="0"/>
              <a:t>on X axis </a:t>
            </a:r>
            <a:r>
              <a:rPr lang="en-CA" sz="2400" dirty="0" smtClean="0"/>
              <a:t>had </a:t>
            </a:r>
            <a:r>
              <a:rPr lang="en-CA" sz="2400" dirty="0" smtClean="0"/>
              <a:t>minor </a:t>
            </a:r>
            <a:r>
              <a:rPr lang="en-CA" sz="2400" dirty="0" smtClean="0"/>
              <a:t>effects</a:t>
            </a:r>
          </a:p>
          <a:p>
            <a:r>
              <a:rPr lang="en-CA" sz="2400" dirty="0" smtClean="0"/>
              <a:t>Rotations on Y and Z has significant affects on landmarks added after first  frame. </a:t>
            </a:r>
          </a:p>
          <a:p>
            <a:pPr lvl="1"/>
            <a:r>
              <a:rPr lang="en-CA" sz="2000" dirty="0" smtClean="0"/>
              <a:t>Due to UAV localization errors</a:t>
            </a:r>
            <a:endParaRPr lang="en-CA" sz="2000" dirty="0"/>
          </a:p>
        </p:txBody>
      </p:sp>
      <p:pic>
        <p:nvPicPr>
          <p:cNvPr id="11" name="Figure19.png" descr="C:\Users\fan\Documents\HOME\GitHub\ICCSLAM\Thesis\Figures\SimulationFigures\Figure19.png"/>
          <p:cNvPicPr>
            <a:picLocks noChangeAspect="1"/>
          </p:cNvPicPr>
          <p:nvPr/>
        </p:nvPicPr>
        <p:blipFill>
          <a:blip r:embed="rId4" r:link="rId5" cstate="print"/>
          <a:stretch>
            <a:fillRect/>
          </a:stretch>
        </p:blipFill>
        <p:spPr>
          <a:xfrm>
            <a:off x="2987824" y="4509120"/>
            <a:ext cx="3482481" cy="22087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Figure26.png" descr="C:\Users\fan\Documents\HOME\GitHub\ICCSLAM\Thesis\Figures\SimulationFigures\Figure26.png"/>
          <p:cNvPicPr>
            <a:picLocks noChangeAspect="1"/>
          </p:cNvPicPr>
          <p:nvPr/>
        </p:nvPicPr>
        <p:blipFill>
          <a:blip r:embed="rId6" r:link="rId7" cstate="print"/>
          <a:stretch>
            <a:fillRect/>
          </a:stretch>
        </p:blipFill>
        <p:spPr>
          <a:xfrm>
            <a:off x="6300192" y="5013176"/>
            <a:ext cx="2520280" cy="1745115"/>
          </a:xfrm>
          <a:prstGeom prst="rect">
            <a:avLst/>
          </a:prstGeom>
          <a:ln>
            <a:noFill/>
          </a:ln>
          <a:effectLst>
            <a:outerShdw blurRad="292100" dist="139700" dir="2700000" algn="tl" rotWithShape="0">
              <a:srgbClr val="333333">
                <a:alpha val="65000"/>
              </a:srgbClr>
            </a:outerShdw>
          </a:effectLst>
        </p:spPr>
      </p:pic>
      <p:pic>
        <p:nvPicPr>
          <p:cNvPr id="14" name="Figure25.png" descr="C:\Users\fan\Documents\HOME\GitHub\ICCSLAM\Thesis\Figures\SimulationFigures\Figure25.png"/>
          <p:cNvPicPr>
            <a:picLocks noChangeAspect="1"/>
          </p:cNvPicPr>
          <p:nvPr/>
        </p:nvPicPr>
        <p:blipFill>
          <a:blip r:embed="rId8" r:link="rId9" cstate="print"/>
          <a:stretch>
            <a:fillRect/>
          </a:stretch>
        </p:blipFill>
        <p:spPr>
          <a:xfrm>
            <a:off x="5687616" y="1196753"/>
            <a:ext cx="3309260" cy="367240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Error in Camera Calibration</a:t>
            </a:r>
            <a:br>
              <a:rPr lang="en-CA" dirty="0" smtClean="0"/>
            </a:br>
            <a:r>
              <a:rPr lang="en-CA" dirty="0" err="1" smtClean="0"/>
              <a:t>c</a:t>
            </a:r>
            <a:r>
              <a:rPr lang="en-CA" sz="1600" dirty="0" err="1" smtClean="0"/>
              <a:t>x</a:t>
            </a:r>
            <a:r>
              <a:rPr lang="en-CA" dirty="0" smtClean="0"/>
              <a:t> &amp; c</a:t>
            </a:r>
            <a:r>
              <a:rPr lang="en-CA" sz="1600" dirty="0" smtClean="0"/>
              <a:t>y</a:t>
            </a:r>
            <a:endParaRPr lang="en-CA" sz="1600" dirty="0"/>
          </a:p>
        </p:txBody>
      </p:sp>
      <p:sp>
        <p:nvSpPr>
          <p:cNvPr id="3" name="Content Placeholder 2"/>
          <p:cNvSpPr>
            <a:spLocks noGrp="1"/>
          </p:cNvSpPr>
          <p:nvPr>
            <p:ph sz="half" idx="1"/>
          </p:nvPr>
        </p:nvSpPr>
        <p:spPr>
          <a:xfrm>
            <a:off x="107950" y="1412875"/>
            <a:ext cx="4351338" cy="2232149"/>
          </a:xfrm>
        </p:spPr>
        <p:txBody>
          <a:bodyPr/>
          <a:lstStyle/>
          <a:p>
            <a:r>
              <a:rPr lang="en-CA" dirty="0" smtClean="0"/>
              <a:t>Errors in localization were diverging. </a:t>
            </a:r>
          </a:p>
          <a:p>
            <a:r>
              <a:rPr lang="en-CA" dirty="0" smtClean="0"/>
              <a:t>Errors in mapping were dependent on the landmarks locations.</a:t>
            </a:r>
            <a:endParaRPr lang="en-CA" dirty="0"/>
          </a:p>
        </p:txBody>
      </p:sp>
      <p:pic>
        <p:nvPicPr>
          <p:cNvPr id="5" name="Content Placeholder 4" descr="Figure36.png"/>
          <p:cNvPicPr>
            <a:picLocks noGrp="1" noChangeAspect="1"/>
          </p:cNvPicPr>
          <p:nvPr>
            <p:ph sz="half" idx="2"/>
          </p:nvPr>
        </p:nvPicPr>
        <p:blipFill>
          <a:blip r:embed="rId2" cstate="print"/>
          <a:stretch>
            <a:fillRect/>
          </a:stretch>
        </p:blipFill>
        <p:spPr>
          <a:xfrm>
            <a:off x="179512" y="3798000"/>
            <a:ext cx="2502793" cy="3060000"/>
          </a:xfrm>
        </p:spPr>
      </p:pic>
      <p:pic>
        <p:nvPicPr>
          <p:cNvPr id="8" name="Figure37.png" descr="C:\Users\fan\Documents\HOME\GitHub\ICCSLAM\Thesis\Figures\SimulationFigures\Figure37.png"/>
          <p:cNvPicPr>
            <a:picLocks noChangeAspect="1"/>
          </p:cNvPicPr>
          <p:nvPr/>
        </p:nvPicPr>
        <p:blipFill>
          <a:blip r:embed="rId3" r:link="rId4" cstate="print"/>
          <a:stretch>
            <a:fillRect/>
          </a:stretch>
        </p:blipFill>
        <p:spPr>
          <a:xfrm>
            <a:off x="2483768" y="3798000"/>
            <a:ext cx="2502791" cy="3060000"/>
          </a:xfrm>
          <a:prstGeom prst="rect">
            <a:avLst/>
          </a:prstGeom>
        </p:spPr>
      </p:pic>
      <p:pic>
        <p:nvPicPr>
          <p:cNvPr id="9" name="Figure32.png" descr="C:\Users\fan\Documents\HOME\GitHub\ICCSLAM\Thesis\Figures\SimulationFigures\Figure32.png"/>
          <p:cNvPicPr>
            <a:picLocks noChangeAspect="1"/>
          </p:cNvPicPr>
          <p:nvPr/>
        </p:nvPicPr>
        <p:blipFill>
          <a:blip r:embed="rId5" r:link="rId6" cstate="print"/>
          <a:stretch>
            <a:fillRect/>
          </a:stretch>
        </p:blipFill>
        <p:spPr>
          <a:xfrm>
            <a:off x="5220072" y="1340768"/>
            <a:ext cx="3778927" cy="2700000"/>
          </a:xfrm>
          <a:prstGeom prst="rect">
            <a:avLst/>
          </a:prstGeom>
        </p:spPr>
      </p:pic>
      <p:pic>
        <p:nvPicPr>
          <p:cNvPr id="10" name="Figure33.png" descr="C:\Users\fan\Documents\HOME\GitHub\ICCSLAM\Thesis\Figures\SimulationFigures\Figure33.png"/>
          <p:cNvPicPr>
            <a:picLocks noChangeAspect="1"/>
          </p:cNvPicPr>
          <p:nvPr/>
        </p:nvPicPr>
        <p:blipFill>
          <a:blip r:embed="rId7" r:link="rId8" cstate="print"/>
          <a:stretch>
            <a:fillRect/>
          </a:stretch>
        </p:blipFill>
        <p:spPr>
          <a:xfrm>
            <a:off x="5220072" y="4158000"/>
            <a:ext cx="3768191" cy="2700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Error in Camera Calibration</a:t>
            </a:r>
            <a:br>
              <a:rPr lang="en-CA" dirty="0" smtClean="0"/>
            </a:br>
            <a:r>
              <a:rPr lang="en-CA" dirty="0" err="1" smtClean="0"/>
              <a:t>f</a:t>
            </a:r>
            <a:r>
              <a:rPr lang="en-CA" sz="1600" dirty="0" err="1" smtClean="0"/>
              <a:t>x</a:t>
            </a:r>
            <a:r>
              <a:rPr lang="en-CA" dirty="0" smtClean="0"/>
              <a:t> </a:t>
            </a:r>
            <a:r>
              <a:rPr lang="en-CA" dirty="0" smtClean="0"/>
              <a:t>&amp; </a:t>
            </a:r>
            <a:r>
              <a:rPr lang="en-CA" dirty="0" err="1" smtClean="0"/>
              <a:t>f</a:t>
            </a:r>
            <a:r>
              <a:rPr lang="en-CA" sz="1600" dirty="0" err="1" smtClean="0"/>
              <a:t>y</a:t>
            </a:r>
            <a:endParaRPr lang="en-CA" dirty="0"/>
          </a:p>
        </p:txBody>
      </p:sp>
      <p:sp>
        <p:nvSpPr>
          <p:cNvPr id="3" name="Content Placeholder 2"/>
          <p:cNvSpPr>
            <a:spLocks noGrp="1"/>
          </p:cNvSpPr>
          <p:nvPr>
            <p:ph sz="half" idx="1"/>
          </p:nvPr>
        </p:nvSpPr>
        <p:spPr>
          <a:xfrm>
            <a:off x="107950" y="1412875"/>
            <a:ext cx="5400154" cy="1584077"/>
          </a:xfrm>
        </p:spPr>
        <p:txBody>
          <a:bodyPr/>
          <a:lstStyle/>
          <a:p>
            <a:r>
              <a:rPr lang="en-CA" sz="2400" dirty="0" smtClean="0"/>
              <a:t>Little effect on localization</a:t>
            </a:r>
          </a:p>
          <a:p>
            <a:r>
              <a:rPr lang="en-CA" sz="2400" dirty="0" smtClean="0"/>
              <a:t>Errors in mapping were dependent on the landmarks locations.</a:t>
            </a:r>
          </a:p>
          <a:p>
            <a:endParaRPr lang="en-CA" dirty="0"/>
          </a:p>
        </p:txBody>
      </p:sp>
      <p:pic>
        <p:nvPicPr>
          <p:cNvPr id="5" name="Figure41.png" descr="C:\Users\fan\Documents\HOME\GitHub\ICCSLAM\Thesis\Figures\SimulationFigures\Figure41.png"/>
          <p:cNvPicPr>
            <a:picLocks noGrp="1" noChangeAspect="1"/>
          </p:cNvPicPr>
          <p:nvPr>
            <p:ph sz="half" idx="2"/>
          </p:nvPr>
        </p:nvPicPr>
        <p:blipFill>
          <a:blip r:embed="rId2" r:link="rId3" cstate="print"/>
          <a:stretch>
            <a:fillRect/>
          </a:stretch>
        </p:blipFill>
        <p:spPr>
          <a:xfrm>
            <a:off x="5220072" y="1340768"/>
            <a:ext cx="3784294" cy="2700000"/>
          </a:xfrm>
        </p:spPr>
      </p:pic>
      <p:pic>
        <p:nvPicPr>
          <p:cNvPr id="6" name="Figure42.png" descr="C:\Users\fan\Documents\HOME\GitHub\ICCSLAM\Thesis\Figures\SimulationFigures\Figure42.png"/>
          <p:cNvPicPr>
            <a:picLocks noChangeAspect="1"/>
          </p:cNvPicPr>
          <p:nvPr/>
        </p:nvPicPr>
        <p:blipFill>
          <a:blip r:embed="rId4" r:link="rId5" cstate="print"/>
          <a:stretch>
            <a:fillRect/>
          </a:stretch>
        </p:blipFill>
        <p:spPr>
          <a:xfrm>
            <a:off x="5370442" y="4158000"/>
            <a:ext cx="3773558" cy="2700000"/>
          </a:xfrm>
          <a:prstGeom prst="rect">
            <a:avLst/>
          </a:prstGeom>
        </p:spPr>
      </p:pic>
      <p:pic>
        <p:nvPicPr>
          <p:cNvPr id="7" name="Figure43.png" descr="C:\Users\fan\Documents\HOME\GitHub\ICCSLAM\Thesis\Figures\SimulationFigures\Figure43.png"/>
          <p:cNvPicPr>
            <a:picLocks noChangeAspect="1"/>
          </p:cNvPicPr>
          <p:nvPr/>
        </p:nvPicPr>
        <p:blipFill>
          <a:blip r:embed="rId6" r:link="rId7" cstate="print"/>
          <a:stretch>
            <a:fillRect/>
          </a:stretch>
        </p:blipFill>
        <p:spPr>
          <a:xfrm>
            <a:off x="179512" y="2708920"/>
            <a:ext cx="2951230"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Figure44.png" descr="C:\Users\fan\Documents\HOME\GitHub\ICCSLAM\Thesis\Figures\SimulationFigures\Figure44.png"/>
          <p:cNvPicPr>
            <a:picLocks noChangeAspect="1"/>
          </p:cNvPicPr>
          <p:nvPr/>
        </p:nvPicPr>
        <p:blipFill>
          <a:blip r:embed="rId8" r:link="rId9" cstate="print"/>
          <a:stretch>
            <a:fillRect/>
          </a:stretch>
        </p:blipFill>
        <p:spPr>
          <a:xfrm>
            <a:off x="2267744" y="4698000"/>
            <a:ext cx="2981489"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Error in Camera Calibration</a:t>
            </a:r>
            <a:br>
              <a:rPr lang="en-CA" dirty="0" smtClean="0"/>
            </a:br>
            <a:r>
              <a:rPr lang="en-CA" dirty="0" smtClean="0"/>
              <a:t>Distortion</a:t>
            </a:r>
            <a:endParaRPr lang="en-CA" dirty="0"/>
          </a:p>
        </p:txBody>
      </p:sp>
      <p:sp>
        <p:nvSpPr>
          <p:cNvPr id="3" name="Content Placeholder 2"/>
          <p:cNvSpPr>
            <a:spLocks noGrp="1"/>
          </p:cNvSpPr>
          <p:nvPr>
            <p:ph sz="half" idx="1"/>
          </p:nvPr>
        </p:nvSpPr>
        <p:spPr>
          <a:xfrm>
            <a:off x="107950" y="1412875"/>
            <a:ext cx="4351338" cy="1080021"/>
          </a:xfrm>
        </p:spPr>
        <p:txBody>
          <a:bodyPr/>
          <a:lstStyle/>
          <a:p>
            <a:r>
              <a:rPr lang="en-CA" sz="2400" dirty="0" smtClean="0"/>
              <a:t>UAV localization errors were diverging in time</a:t>
            </a:r>
            <a:r>
              <a:rPr lang="en-CA" dirty="0" smtClean="0"/>
              <a:t>. </a:t>
            </a:r>
          </a:p>
          <a:p>
            <a:endParaRPr lang="en-CA" dirty="0"/>
          </a:p>
        </p:txBody>
      </p:sp>
      <p:pic>
        <p:nvPicPr>
          <p:cNvPr id="5" name="Figure48.png" descr="C:\Users\fan\Documents\HOME\GitHub\ICCSLAM\Thesis\Figures\SimulationFigures\Figure48.png"/>
          <p:cNvPicPr>
            <a:picLocks noGrp="1" noChangeAspect="1"/>
          </p:cNvPicPr>
          <p:nvPr>
            <p:ph sz="half" idx="2"/>
          </p:nvPr>
        </p:nvPicPr>
        <p:blipFill>
          <a:blip r:embed="rId2" r:link="rId3" cstate="print"/>
          <a:stretch>
            <a:fillRect/>
          </a:stretch>
        </p:blipFill>
        <p:spPr>
          <a:xfrm>
            <a:off x="179512" y="2852936"/>
            <a:ext cx="4320000" cy="2830345"/>
          </a:xfrm>
        </p:spPr>
      </p:pic>
      <p:pic>
        <p:nvPicPr>
          <p:cNvPr id="6" name="Figure46.png" descr="C:\Users\fan\Documents\HOME\GitHub\ICCSLAM\Thesis\Figures\SimulationFigures\Figure46.png"/>
          <p:cNvPicPr>
            <a:picLocks noChangeAspect="1"/>
          </p:cNvPicPr>
          <p:nvPr/>
        </p:nvPicPr>
        <p:blipFill>
          <a:blip r:embed="rId4" r:link="rId5" cstate="print"/>
          <a:stretch>
            <a:fillRect/>
          </a:stretch>
        </p:blipFill>
        <p:spPr>
          <a:xfrm>
            <a:off x="4824000" y="3068960"/>
            <a:ext cx="4320000" cy="2645491"/>
          </a:xfrm>
          <a:prstGeom prst="rect">
            <a:avLst/>
          </a:prstGeom>
        </p:spPr>
      </p:pic>
      <p:sp>
        <p:nvSpPr>
          <p:cNvPr id="7" name="TextBox 6"/>
          <p:cNvSpPr txBox="1"/>
          <p:nvPr/>
        </p:nvSpPr>
        <p:spPr>
          <a:xfrm>
            <a:off x="5724128" y="2852936"/>
            <a:ext cx="2007281" cy="246221"/>
          </a:xfrm>
          <a:prstGeom prst="rect">
            <a:avLst/>
          </a:prstGeom>
          <a:noFill/>
        </p:spPr>
        <p:txBody>
          <a:bodyPr wrap="none" rtlCol="0">
            <a:spAutoFit/>
          </a:bodyPr>
          <a:lstStyle/>
          <a:p>
            <a:r>
              <a:rPr lang="en-CA" sz="1000" dirty="0" smtClean="0"/>
              <a:t>Landmark error vs. Ground truth</a:t>
            </a:r>
            <a:endParaRPr lang="en-CA" sz="1000" dirty="0"/>
          </a:p>
        </p:txBody>
      </p:sp>
      <p:sp>
        <p:nvSpPr>
          <p:cNvPr id="8" name="Content Placeholder 2"/>
          <p:cNvSpPr txBox="1">
            <a:spLocks/>
          </p:cNvSpPr>
          <p:nvPr/>
        </p:nvSpPr>
        <p:spPr bwMode="auto">
          <a:xfrm>
            <a:off x="4644008" y="1412776"/>
            <a:ext cx="4499992" cy="13681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FF8700"/>
              </a:buClr>
              <a:buSzTx/>
              <a:buFont typeface="Arial" charset="0"/>
              <a:buChar char="▪"/>
              <a:tabLst/>
              <a:defRPr/>
            </a:pPr>
            <a:r>
              <a:rPr kumimoji="0" lang="en-CA" sz="2400" b="0" i="0" u="none" strike="noStrike" kern="0" cap="none" spc="0" normalizeH="0" baseline="0" noProof="0" dirty="0" smtClean="0">
                <a:ln>
                  <a:noFill/>
                </a:ln>
                <a:solidFill>
                  <a:srgbClr val="000080"/>
                </a:solidFill>
                <a:effectLst/>
                <a:uLnTx/>
                <a:uFillTx/>
                <a:latin typeface="+mn-lt"/>
                <a:ea typeface="+mn-ea"/>
                <a:cs typeface="+mn-cs"/>
              </a:rPr>
              <a:t>Landmark mapping is dependent on the distance of landmark from optical axis</a:t>
            </a:r>
          </a:p>
          <a:p>
            <a:pPr marL="342900" marR="0" lvl="0" indent="-342900" algn="l" defTabSz="914400" rtl="0" eaLnBrk="1" fontAlgn="base" latinLnBrk="0" hangingPunct="1">
              <a:lnSpc>
                <a:spcPct val="100000"/>
              </a:lnSpc>
              <a:spcBef>
                <a:spcPct val="20000"/>
              </a:spcBef>
              <a:spcAft>
                <a:spcPct val="0"/>
              </a:spcAft>
              <a:buClr>
                <a:srgbClr val="FF8700"/>
              </a:buClr>
              <a:buSzTx/>
              <a:buFont typeface="Arial" charset="0"/>
              <a:buChar char="▪"/>
              <a:tabLst/>
              <a:defRPr/>
            </a:pPr>
            <a:endParaRPr kumimoji="0" lang="en-CA" sz="2800" b="0" i="0" u="none" strike="noStrike" kern="0" cap="none" spc="0" normalizeH="0" baseline="0" noProof="0" dirty="0">
              <a:ln>
                <a:noFill/>
              </a:ln>
              <a:solidFill>
                <a:srgbClr val="00008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Effect from Image Resolution</a:t>
            </a:r>
            <a:endParaRPr lang="en-CA" dirty="0"/>
          </a:p>
        </p:txBody>
      </p:sp>
      <p:sp>
        <p:nvSpPr>
          <p:cNvPr id="3" name="Content Placeholder 2"/>
          <p:cNvSpPr>
            <a:spLocks noGrp="1"/>
          </p:cNvSpPr>
          <p:nvPr>
            <p:ph sz="half" idx="1"/>
          </p:nvPr>
        </p:nvSpPr>
        <p:spPr>
          <a:xfrm>
            <a:off x="107504" y="1628800"/>
            <a:ext cx="4536504" cy="4525963"/>
          </a:xfrm>
        </p:spPr>
        <p:txBody>
          <a:bodyPr/>
          <a:lstStyle/>
          <a:p>
            <a:r>
              <a:rPr lang="en-CA" sz="2400" dirty="0" smtClean="0"/>
              <a:t>Image resolution has big affect on the result accuracy</a:t>
            </a:r>
          </a:p>
          <a:p>
            <a:endParaRPr lang="en-CA" sz="2400" dirty="0" smtClean="0"/>
          </a:p>
          <a:p>
            <a:r>
              <a:rPr lang="en-CA" sz="2400" dirty="0" smtClean="0"/>
              <a:t>Error at 480px720p were significantly bigger than other resolution</a:t>
            </a:r>
            <a:endParaRPr lang="en-CA" sz="2400" dirty="0" smtClean="0"/>
          </a:p>
          <a:p>
            <a:endParaRPr lang="en-CA" sz="2400" dirty="0" smtClean="0"/>
          </a:p>
          <a:p>
            <a:r>
              <a:rPr lang="en-CA" sz="2400" dirty="0" smtClean="0"/>
              <a:t>Desired resolution is 1080px1440p or higher for the landmark at about 1000m</a:t>
            </a:r>
            <a:endParaRPr lang="en-CA" sz="2400" dirty="0"/>
          </a:p>
        </p:txBody>
      </p:sp>
      <p:sp>
        <p:nvSpPr>
          <p:cNvPr id="4" name="Content Placeholder 3"/>
          <p:cNvSpPr>
            <a:spLocks noGrp="1"/>
          </p:cNvSpPr>
          <p:nvPr>
            <p:ph sz="half" idx="2"/>
          </p:nvPr>
        </p:nvSpPr>
        <p:spPr/>
        <p:txBody>
          <a:bodyPr/>
          <a:lstStyle/>
          <a:p>
            <a:r>
              <a:rPr lang="en-CA" dirty="0" err="1" smtClean="0"/>
              <a:t>asdfds</a:t>
            </a:r>
            <a:endParaRPr lang="en-CA" dirty="0"/>
          </a:p>
        </p:txBody>
      </p:sp>
      <p:pic>
        <p:nvPicPr>
          <p:cNvPr id="5" name="Figure49.png" descr="C:\Users\fan\Documents\HOME\GitHub\ICCSLAM\Thesis\Figures\SimulationFigures\Figure49.png"/>
          <p:cNvPicPr>
            <a:picLocks noChangeAspect="1"/>
          </p:cNvPicPr>
          <p:nvPr/>
        </p:nvPicPr>
        <p:blipFill>
          <a:blip r:embed="rId2" r:link="rId3" cstate="print"/>
          <a:stretch>
            <a:fillRect/>
          </a:stretch>
        </p:blipFill>
        <p:spPr>
          <a:xfrm>
            <a:off x="4644008" y="4293096"/>
            <a:ext cx="4320000" cy="1767530"/>
          </a:xfrm>
          <a:prstGeom prst="rect">
            <a:avLst/>
          </a:prstGeom>
        </p:spPr>
      </p:pic>
      <p:pic>
        <p:nvPicPr>
          <p:cNvPr id="6" name="Figure50.png" descr="C:\Users\fan\Documents\HOME\GitHub\ICCSLAM\Thesis\Figures\SimulationFigures\Figure50.png"/>
          <p:cNvPicPr>
            <a:picLocks noChangeAspect="1"/>
          </p:cNvPicPr>
          <p:nvPr/>
        </p:nvPicPr>
        <p:blipFill>
          <a:blip r:embed="rId4" cstate="print"/>
          <a:stretch>
            <a:fillRect/>
          </a:stretch>
        </p:blipFill>
        <p:spPr>
          <a:xfrm>
            <a:off x="4644008" y="1494826"/>
            <a:ext cx="4320000" cy="25813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Conclusion – Flight Data</a:t>
            </a:r>
            <a:endParaRPr lang="en-CA" dirty="0"/>
          </a:p>
        </p:txBody>
      </p:sp>
      <p:sp>
        <p:nvSpPr>
          <p:cNvPr id="6" name="Content Placeholder 5"/>
          <p:cNvSpPr>
            <a:spLocks noGrp="1"/>
          </p:cNvSpPr>
          <p:nvPr>
            <p:ph idx="1"/>
          </p:nvPr>
        </p:nvSpPr>
        <p:spPr/>
        <p:txBody>
          <a:bodyPr/>
          <a:lstStyle/>
          <a:p>
            <a:r>
              <a:rPr lang="en-CA" dirty="0" smtClean="0"/>
              <a:t>2 pieces of video were processed</a:t>
            </a:r>
          </a:p>
          <a:p>
            <a:r>
              <a:rPr lang="en-CA" dirty="0" smtClean="0"/>
              <a:t>The algorithm is feasible in mapping distanced objects</a:t>
            </a:r>
          </a:p>
          <a:p>
            <a:r>
              <a:rPr lang="en-CA" dirty="0" smtClean="0"/>
              <a:t>From 1</a:t>
            </a:r>
            <a:r>
              <a:rPr lang="en-CA" baseline="30000" dirty="0" smtClean="0"/>
              <a:t>st</a:t>
            </a:r>
            <a:r>
              <a:rPr lang="en-CA" dirty="0" smtClean="0"/>
              <a:t> video:</a:t>
            </a:r>
          </a:p>
          <a:p>
            <a:pPr lvl="1"/>
            <a:r>
              <a:rPr lang="en-CA" dirty="0" smtClean="0"/>
              <a:t>For SUAS localization, error accumulated over time and reached 20m on X, 50m on Y and 30m on Z</a:t>
            </a:r>
          </a:p>
          <a:p>
            <a:pPr lvl="1"/>
            <a:r>
              <a:rPr lang="en-CA" dirty="0" smtClean="0"/>
              <a:t>For landmark mapping</a:t>
            </a:r>
          </a:p>
          <a:p>
            <a:pPr lvl="2"/>
            <a:r>
              <a:rPr lang="en-CA" dirty="0" smtClean="0"/>
              <a:t>Furthest landmark mapped is 1600m</a:t>
            </a:r>
          </a:p>
          <a:p>
            <a:pPr lvl="2"/>
            <a:r>
              <a:rPr lang="en-CA" dirty="0" smtClean="0"/>
              <a:t>Average error is -56m on X, 13m on Y and 1.3m on Z</a:t>
            </a:r>
          </a:p>
          <a:p>
            <a:pPr lvl="2"/>
            <a:r>
              <a:rPr lang="en-CA" dirty="0" smtClean="0"/>
              <a:t>Landmarks not initialized at first frame carried offset error</a:t>
            </a:r>
          </a:p>
          <a:p>
            <a:pPr lvl="2"/>
            <a:r>
              <a:rPr lang="en-CA" dirty="0" smtClean="0"/>
              <a:t>Landmarks at mountain top carried more error</a:t>
            </a:r>
          </a:p>
          <a:p>
            <a:endParaRPr lang="en-CA" dirty="0" smtClean="0"/>
          </a:p>
          <a:p>
            <a:endParaRPr lang="en-CA"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Conclusion – Flight Data</a:t>
            </a:r>
            <a:endParaRPr lang="en-CA" dirty="0"/>
          </a:p>
        </p:txBody>
      </p:sp>
      <p:sp>
        <p:nvSpPr>
          <p:cNvPr id="3" name="Content Placeholder 2"/>
          <p:cNvSpPr>
            <a:spLocks noGrp="1"/>
          </p:cNvSpPr>
          <p:nvPr>
            <p:ph idx="1"/>
          </p:nvPr>
        </p:nvSpPr>
        <p:spPr/>
        <p:txBody>
          <a:bodyPr/>
          <a:lstStyle/>
          <a:p>
            <a:r>
              <a:rPr lang="en-CA" dirty="0" smtClean="0"/>
              <a:t>From 2</a:t>
            </a:r>
            <a:r>
              <a:rPr lang="en-CA" baseline="30000" dirty="0" smtClean="0"/>
              <a:t>nd</a:t>
            </a:r>
            <a:r>
              <a:rPr lang="en-CA" dirty="0" smtClean="0"/>
              <a:t> video:</a:t>
            </a:r>
          </a:p>
          <a:p>
            <a:pPr lvl="1"/>
            <a:r>
              <a:rPr lang="en-CA" dirty="0" smtClean="0"/>
              <a:t>SUAS localization error agreed with result from 1</a:t>
            </a:r>
            <a:r>
              <a:rPr lang="en-CA" baseline="30000" dirty="0" smtClean="0"/>
              <a:t>st</a:t>
            </a:r>
            <a:r>
              <a:rPr lang="en-CA" dirty="0" smtClean="0"/>
              <a:t> video</a:t>
            </a:r>
          </a:p>
          <a:p>
            <a:pPr lvl="1"/>
            <a:r>
              <a:rPr lang="en-CA" dirty="0" smtClean="0"/>
              <a:t>For landmark mapping</a:t>
            </a:r>
          </a:p>
          <a:p>
            <a:pPr lvl="2"/>
            <a:r>
              <a:rPr lang="en-CA" dirty="0" smtClean="0"/>
              <a:t>Average error is 150m on X, 40m on Y and 20m on Z</a:t>
            </a:r>
          </a:p>
          <a:p>
            <a:pPr lvl="2"/>
            <a:r>
              <a:rPr lang="en-CA" dirty="0" smtClean="0"/>
              <a:t>All analyzed landmarks are on lower left corner of the image. Error are likely due to lens distortion</a:t>
            </a:r>
          </a:p>
          <a:p>
            <a:endParaRPr lang="en-CA"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Sensor Selection</a:t>
            </a:r>
            <a:endParaRPr lang="en-CA" dirty="0"/>
          </a:p>
        </p:txBody>
      </p:sp>
      <p:sp>
        <p:nvSpPr>
          <p:cNvPr id="3" name="Content Placeholder 2"/>
          <p:cNvSpPr>
            <a:spLocks noGrp="1"/>
          </p:cNvSpPr>
          <p:nvPr>
            <p:ph idx="1"/>
          </p:nvPr>
        </p:nvSpPr>
        <p:spPr>
          <a:xfrm>
            <a:off x="-324544" y="1412875"/>
            <a:ext cx="9289157" cy="4525963"/>
          </a:xfrm>
        </p:spPr>
        <p:txBody>
          <a:bodyPr/>
          <a:lstStyle/>
          <a:p>
            <a:pPr lvl="1"/>
            <a:r>
              <a:rPr lang="en-CA" dirty="0" smtClean="0"/>
              <a:t>Sensor Review</a:t>
            </a:r>
          </a:p>
          <a:p>
            <a:pPr lvl="2"/>
            <a:r>
              <a:rPr lang="en-CA" dirty="0" smtClean="0"/>
              <a:t>Range measurement at a </a:t>
            </a:r>
            <a:r>
              <a:rPr lang="en-CA" dirty="0" smtClean="0"/>
              <a:t>point – requires mechanical scanning</a:t>
            </a:r>
            <a:endParaRPr lang="en-CA" dirty="0" smtClean="0"/>
          </a:p>
          <a:p>
            <a:pPr lvl="3"/>
            <a:r>
              <a:rPr lang="en-CA" dirty="0" smtClean="0"/>
              <a:t>Laser Rage Finder</a:t>
            </a:r>
          </a:p>
          <a:p>
            <a:pPr lvl="3"/>
            <a:r>
              <a:rPr lang="en-CA" dirty="0" smtClean="0"/>
              <a:t>Ultrasonic Signal</a:t>
            </a:r>
          </a:p>
          <a:p>
            <a:pPr lvl="2"/>
            <a:r>
              <a:rPr lang="en-CA" dirty="0" smtClean="0"/>
              <a:t>Range measurement for the entire field of view	</a:t>
            </a:r>
          </a:p>
          <a:p>
            <a:pPr lvl="3"/>
            <a:r>
              <a:rPr lang="en-CA" dirty="0" smtClean="0"/>
              <a:t>3D flash </a:t>
            </a:r>
            <a:r>
              <a:rPr lang="en-CA" dirty="0" err="1" smtClean="0"/>
              <a:t>Lidar</a:t>
            </a:r>
            <a:r>
              <a:rPr lang="en-CA" dirty="0" smtClean="0"/>
              <a:t> -- heavy, and pricy</a:t>
            </a:r>
            <a:endParaRPr lang="en-CA" dirty="0" smtClean="0"/>
          </a:p>
          <a:p>
            <a:pPr lvl="3"/>
            <a:r>
              <a:rPr lang="en-CA" dirty="0" smtClean="0"/>
              <a:t>Image sensor with computer vision </a:t>
            </a:r>
            <a:r>
              <a:rPr lang="en-CA" dirty="0" smtClean="0"/>
              <a:t>algorithm – light, and affordable</a:t>
            </a:r>
            <a:r>
              <a:rPr lang="en-CA" b="1" dirty="0" smtClean="0">
                <a:effectLst>
                  <a:outerShdw blurRad="38100" dist="38100" dir="2700000" algn="tl">
                    <a:srgbClr val="000000">
                      <a:alpha val="43137"/>
                    </a:srgbClr>
                  </a:outerShdw>
                </a:effectLst>
              </a:rPr>
              <a:t>	</a:t>
            </a:r>
          </a:p>
          <a:p>
            <a:pPr lvl="1"/>
            <a:r>
              <a:rPr lang="en-CA" dirty="0" smtClean="0"/>
              <a:t>Image Sensor Configuration</a:t>
            </a:r>
          </a:p>
          <a:p>
            <a:pPr lvl="2"/>
            <a:r>
              <a:rPr lang="en-CA" dirty="0" smtClean="0"/>
              <a:t>Binocular</a:t>
            </a:r>
          </a:p>
          <a:p>
            <a:pPr lvl="2"/>
            <a:r>
              <a:rPr lang="en-CA" dirty="0" smtClean="0"/>
              <a:t>Monocular</a:t>
            </a:r>
            <a:endParaRPr lang="en-CA"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Conclusion – Error Analysis</a:t>
            </a:r>
            <a:endParaRPr lang="en-CA" dirty="0"/>
          </a:p>
        </p:txBody>
      </p:sp>
      <p:sp>
        <p:nvSpPr>
          <p:cNvPr id="3" name="Content Placeholder 2"/>
          <p:cNvSpPr>
            <a:spLocks noGrp="1"/>
          </p:cNvSpPr>
          <p:nvPr>
            <p:ph idx="1"/>
          </p:nvPr>
        </p:nvSpPr>
        <p:spPr/>
        <p:txBody>
          <a:bodyPr/>
          <a:lstStyle/>
          <a:p>
            <a:r>
              <a:rPr lang="en-CA" sz="2400" dirty="0" smtClean="0"/>
              <a:t>Impact from motion</a:t>
            </a:r>
          </a:p>
          <a:p>
            <a:pPr lvl="1"/>
            <a:r>
              <a:rPr lang="en-CA" sz="2000" dirty="0" smtClean="0"/>
              <a:t>Simple forward flight</a:t>
            </a:r>
            <a:r>
              <a:rPr lang="en-CA" dirty="0" smtClean="0"/>
              <a:t>:</a:t>
            </a:r>
          </a:p>
          <a:p>
            <a:pPr lvl="2"/>
            <a:r>
              <a:rPr lang="en-CA" sz="1800" dirty="0" smtClean="0"/>
              <a:t>UAV localization error: Position</a:t>
            </a:r>
            <a:r>
              <a:rPr lang="en-CA" sz="1200" dirty="0" smtClean="0"/>
              <a:t> </a:t>
            </a:r>
            <a:r>
              <a:rPr lang="en-CA" sz="1800" dirty="0" smtClean="0"/>
              <a:t>&lt; 1cm, Orientation &lt; 3e-3°</a:t>
            </a:r>
          </a:p>
          <a:p>
            <a:pPr lvl="2"/>
            <a:r>
              <a:rPr lang="en-CA" sz="1800" dirty="0" smtClean="0"/>
              <a:t>Landmark mapping error:</a:t>
            </a:r>
            <a:r>
              <a:rPr lang="en-CA" sz="1800" dirty="0" smtClean="0"/>
              <a:t> </a:t>
            </a:r>
            <a:r>
              <a:rPr lang="en-CA" sz="1800" dirty="0" smtClean="0"/>
              <a:t>X </a:t>
            </a:r>
            <a:r>
              <a:rPr lang="en-CA" sz="1800" dirty="0" smtClean="0"/>
              <a:t>&lt; 0.2m, </a:t>
            </a:r>
            <a:r>
              <a:rPr lang="en-CA" sz="1800" dirty="0" smtClean="0"/>
              <a:t>Y&amp;Z </a:t>
            </a:r>
            <a:r>
              <a:rPr lang="en-CA" sz="1800" dirty="0" smtClean="0"/>
              <a:t>&lt; </a:t>
            </a:r>
            <a:r>
              <a:rPr lang="en-CA" sz="1800" dirty="0" smtClean="0"/>
              <a:t>0.02m</a:t>
            </a:r>
          </a:p>
          <a:p>
            <a:pPr lvl="1"/>
            <a:r>
              <a:rPr lang="en-CA" sz="2000" dirty="0" smtClean="0"/>
              <a:t>Oscillatory Motion on the other 5 D.O.F</a:t>
            </a:r>
          </a:p>
          <a:p>
            <a:pPr lvl="2"/>
            <a:r>
              <a:rPr lang="en-CA" sz="1800" dirty="0" smtClean="0"/>
              <a:t>Translation on </a:t>
            </a:r>
            <a:r>
              <a:rPr lang="en-CA" sz="1800" dirty="0" smtClean="0"/>
              <a:t>Y axis and Z axis </a:t>
            </a:r>
            <a:r>
              <a:rPr lang="en-CA" sz="1800" dirty="0" smtClean="0"/>
              <a:t>has little effect on localization and mapping</a:t>
            </a:r>
          </a:p>
          <a:p>
            <a:pPr lvl="2"/>
            <a:r>
              <a:rPr lang="en-CA" sz="1800" dirty="0" smtClean="0"/>
              <a:t>Rotation around X </a:t>
            </a:r>
            <a:r>
              <a:rPr lang="en-CA" sz="1800" dirty="0" smtClean="0"/>
              <a:t>axis (roll) has little effect </a:t>
            </a:r>
            <a:r>
              <a:rPr lang="en-CA" sz="1800" dirty="0" smtClean="0"/>
              <a:t>on localization, and increase mapping error by meters</a:t>
            </a:r>
          </a:p>
          <a:p>
            <a:pPr lvl="2"/>
            <a:r>
              <a:rPr lang="en-CA" sz="1800" dirty="0" smtClean="0"/>
              <a:t>Rotation around Y and Z axis has significant effect on localization and mapping</a:t>
            </a:r>
          </a:p>
          <a:p>
            <a:pPr lvl="3"/>
            <a:r>
              <a:rPr lang="en-CA" sz="1800" dirty="0" smtClean="0"/>
              <a:t>Increase localization error by up to 30 meters</a:t>
            </a:r>
          </a:p>
          <a:p>
            <a:pPr lvl="3"/>
            <a:r>
              <a:rPr lang="en-CA" sz="1800" dirty="0" smtClean="0"/>
              <a:t>Increase mapping error by hundreds of meters</a:t>
            </a:r>
          </a:p>
          <a:p>
            <a:pPr lvl="2"/>
            <a:endParaRPr lang="en-CA" dirty="0" smtClean="0"/>
          </a:p>
          <a:p>
            <a:pPr lvl="1"/>
            <a:endParaRPr lang="en-CA"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Conclusion – Error Analysis</a:t>
            </a:r>
            <a:endParaRPr lang="en-CA" dirty="0"/>
          </a:p>
        </p:txBody>
      </p:sp>
      <p:sp>
        <p:nvSpPr>
          <p:cNvPr id="3" name="Content Placeholder 2"/>
          <p:cNvSpPr>
            <a:spLocks noGrp="1"/>
          </p:cNvSpPr>
          <p:nvPr>
            <p:ph idx="1"/>
          </p:nvPr>
        </p:nvSpPr>
        <p:spPr/>
        <p:txBody>
          <a:bodyPr/>
          <a:lstStyle/>
          <a:p>
            <a:r>
              <a:rPr lang="en-CA" sz="2400" dirty="0" smtClean="0"/>
              <a:t>Impact of Error in Camera Calibration</a:t>
            </a:r>
          </a:p>
          <a:p>
            <a:pPr lvl="1"/>
            <a:r>
              <a:rPr lang="en-CA" sz="2000" dirty="0" smtClean="0"/>
              <a:t>Effect </a:t>
            </a:r>
            <a:r>
              <a:rPr lang="en-CA" sz="2000" dirty="0" smtClean="0"/>
              <a:t>from (</a:t>
            </a:r>
            <a:r>
              <a:rPr lang="en-CA" sz="2000" i="1" dirty="0" err="1" smtClean="0"/>
              <a:t>c</a:t>
            </a:r>
            <a:r>
              <a:rPr lang="en-CA" sz="1200" i="1" dirty="0" err="1" smtClean="0"/>
              <a:t>x</a:t>
            </a:r>
            <a:r>
              <a:rPr lang="en-CA" sz="2000" i="1" dirty="0" smtClean="0"/>
              <a:t> ,c</a:t>
            </a:r>
            <a:r>
              <a:rPr lang="en-CA" sz="1200" i="1" dirty="0" smtClean="0"/>
              <a:t>y</a:t>
            </a:r>
            <a:r>
              <a:rPr lang="en-CA" sz="2000" dirty="0" smtClean="0"/>
              <a:t>)</a:t>
            </a:r>
          </a:p>
          <a:p>
            <a:pPr lvl="2"/>
            <a:r>
              <a:rPr lang="en-CA" sz="1800" dirty="0" smtClean="0"/>
              <a:t>Caused diverging error in localization</a:t>
            </a:r>
          </a:p>
          <a:p>
            <a:pPr lvl="2"/>
            <a:r>
              <a:rPr lang="en-CA" sz="1800" dirty="0" smtClean="0"/>
              <a:t>Mapping error is proportional to landmark position, and dependable on error in </a:t>
            </a:r>
            <a:r>
              <a:rPr lang="en-CA" sz="1800" dirty="0" smtClean="0"/>
              <a:t>(</a:t>
            </a:r>
            <a:r>
              <a:rPr lang="en-CA" sz="1800" i="1" dirty="0" err="1" smtClean="0"/>
              <a:t>c</a:t>
            </a:r>
            <a:r>
              <a:rPr lang="en-CA" sz="1200" i="1" dirty="0" err="1" smtClean="0"/>
              <a:t>x</a:t>
            </a:r>
            <a:r>
              <a:rPr lang="en-CA" sz="1800" i="1" dirty="0" smtClean="0"/>
              <a:t> ,c</a:t>
            </a:r>
            <a:r>
              <a:rPr lang="en-CA" sz="1200" i="1" dirty="0" smtClean="0"/>
              <a:t>y</a:t>
            </a:r>
            <a:r>
              <a:rPr lang="en-CA" sz="1800" dirty="0" smtClean="0"/>
              <a:t>)</a:t>
            </a:r>
          </a:p>
          <a:p>
            <a:pPr lvl="1"/>
            <a:r>
              <a:rPr lang="en-CA" sz="2000" dirty="0" smtClean="0"/>
              <a:t>Effect from (</a:t>
            </a:r>
            <a:r>
              <a:rPr lang="en-CA" sz="2000" i="1" dirty="0" err="1" smtClean="0"/>
              <a:t>f</a:t>
            </a:r>
            <a:r>
              <a:rPr lang="en-CA" sz="1200" i="1" dirty="0" err="1" smtClean="0"/>
              <a:t>x</a:t>
            </a:r>
            <a:r>
              <a:rPr lang="en-CA" sz="2000" i="1" dirty="0" smtClean="0"/>
              <a:t>, </a:t>
            </a:r>
            <a:r>
              <a:rPr lang="en-CA" sz="2000" i="1" dirty="0" err="1" smtClean="0"/>
              <a:t>f</a:t>
            </a:r>
            <a:r>
              <a:rPr lang="en-CA" sz="1200" i="1" dirty="0" err="1" smtClean="0"/>
              <a:t>y</a:t>
            </a:r>
            <a:r>
              <a:rPr lang="en-CA" sz="2000" dirty="0" smtClean="0"/>
              <a:t>)</a:t>
            </a:r>
          </a:p>
          <a:p>
            <a:pPr lvl="2"/>
            <a:r>
              <a:rPr lang="en-CA" sz="1800" dirty="0" smtClean="0"/>
              <a:t>Caused little error in localization</a:t>
            </a:r>
          </a:p>
          <a:p>
            <a:pPr lvl="2"/>
            <a:r>
              <a:rPr lang="en-CA" sz="1800" dirty="0" smtClean="0"/>
              <a:t>Mapping error is proportional to landmark position, and dependable on error in </a:t>
            </a:r>
            <a:r>
              <a:rPr lang="en-CA" sz="1800" dirty="0" smtClean="0"/>
              <a:t>(</a:t>
            </a:r>
            <a:r>
              <a:rPr lang="en-CA" sz="1800" i="1" dirty="0" err="1" smtClean="0"/>
              <a:t>f</a:t>
            </a:r>
            <a:r>
              <a:rPr lang="en-CA" sz="1200" i="1" dirty="0" err="1" smtClean="0"/>
              <a:t>x</a:t>
            </a:r>
            <a:r>
              <a:rPr lang="en-CA" sz="1200" i="1" dirty="0" smtClean="0"/>
              <a:t> </a:t>
            </a:r>
            <a:r>
              <a:rPr lang="en-CA" sz="1800" i="1" dirty="0" smtClean="0"/>
              <a:t>,</a:t>
            </a:r>
            <a:r>
              <a:rPr lang="en-CA" sz="1800" i="1" dirty="0" err="1" smtClean="0"/>
              <a:t>f</a:t>
            </a:r>
            <a:r>
              <a:rPr lang="en-CA" sz="1200" i="1" dirty="0" err="1" smtClean="0"/>
              <a:t>y</a:t>
            </a:r>
            <a:r>
              <a:rPr lang="en-CA" sz="1800" dirty="0" smtClean="0"/>
              <a:t>)</a:t>
            </a:r>
          </a:p>
          <a:p>
            <a:pPr lvl="1"/>
            <a:r>
              <a:rPr lang="en-CA" sz="2000" dirty="0" smtClean="0"/>
              <a:t>Effect from lens distortion</a:t>
            </a:r>
          </a:p>
          <a:p>
            <a:pPr lvl="2"/>
            <a:r>
              <a:rPr lang="en-CA" sz="1800" dirty="0" smtClean="0"/>
              <a:t>Caused diverging error in localization</a:t>
            </a:r>
          </a:p>
          <a:p>
            <a:pPr lvl="2"/>
            <a:r>
              <a:rPr lang="en-CA" sz="1800" dirty="0" smtClean="0"/>
              <a:t>Mapping error is proportional to the landmark’s distance from optical axis</a:t>
            </a:r>
            <a:endParaRPr lang="en-CA"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Conclusion – Error Analysis</a:t>
            </a:r>
            <a:endParaRPr lang="en-CA" dirty="0"/>
          </a:p>
        </p:txBody>
      </p:sp>
      <p:sp>
        <p:nvSpPr>
          <p:cNvPr id="3" name="Content Placeholder 2"/>
          <p:cNvSpPr>
            <a:spLocks noGrp="1"/>
          </p:cNvSpPr>
          <p:nvPr>
            <p:ph idx="1"/>
          </p:nvPr>
        </p:nvSpPr>
        <p:spPr/>
        <p:txBody>
          <a:bodyPr/>
          <a:lstStyle/>
          <a:p>
            <a:r>
              <a:rPr lang="en-CA" dirty="0" smtClean="0"/>
              <a:t>Impact from Image Resolution</a:t>
            </a:r>
          </a:p>
          <a:p>
            <a:pPr lvl="1"/>
            <a:r>
              <a:rPr lang="en-CA" sz="2000" dirty="0" smtClean="0"/>
              <a:t>Error at 480px720p  were significantly bigger than other resolution</a:t>
            </a:r>
            <a:endParaRPr lang="en-CA" sz="2400" dirty="0" smtClean="0"/>
          </a:p>
          <a:p>
            <a:pPr lvl="1"/>
            <a:r>
              <a:rPr lang="en-CA" sz="2000" dirty="0" smtClean="0"/>
              <a:t>Desired </a:t>
            </a:r>
            <a:r>
              <a:rPr lang="en-CA" sz="2000" dirty="0" smtClean="0"/>
              <a:t>resolution is </a:t>
            </a:r>
            <a:r>
              <a:rPr lang="en-CA" sz="2000" dirty="0" smtClean="0"/>
              <a:t>1080px1440p or higher </a:t>
            </a:r>
            <a:r>
              <a:rPr lang="en-CA" sz="2000" dirty="0" smtClean="0"/>
              <a:t>for </a:t>
            </a:r>
            <a:r>
              <a:rPr lang="en-CA" sz="2000" dirty="0" smtClean="0"/>
              <a:t>mapping landmarks ranged at about 1000m</a:t>
            </a:r>
            <a:endParaRPr lang="en-CA" sz="2000" dirty="0" smtClean="0"/>
          </a:p>
          <a:p>
            <a:pPr lvl="1"/>
            <a:endParaRPr lang="en-CA"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Future Work</a:t>
            </a:r>
            <a:endParaRPr lang="en-CA" dirty="0"/>
          </a:p>
        </p:txBody>
      </p:sp>
      <p:sp>
        <p:nvSpPr>
          <p:cNvPr id="3" name="Content Placeholder 2"/>
          <p:cNvSpPr>
            <a:spLocks noGrp="1"/>
          </p:cNvSpPr>
          <p:nvPr>
            <p:ph idx="1"/>
          </p:nvPr>
        </p:nvSpPr>
        <p:spPr/>
        <p:txBody>
          <a:bodyPr/>
          <a:lstStyle/>
          <a:p>
            <a:r>
              <a:rPr lang="en-CA" dirty="0" smtClean="0"/>
              <a:t>Include lens distortion model</a:t>
            </a:r>
          </a:p>
          <a:p>
            <a:r>
              <a:rPr lang="en-CA" dirty="0" smtClean="0"/>
              <a:t>Increase sensor resolution should future flight become available</a:t>
            </a:r>
          </a:p>
          <a:p>
            <a:r>
              <a:rPr lang="en-CA" dirty="0" smtClean="0"/>
              <a:t>Add algorithm to filter bad quality landmarks</a:t>
            </a:r>
          </a:p>
          <a:p>
            <a:r>
              <a:rPr lang="en-CA" dirty="0" smtClean="0"/>
              <a:t>Add map joining algorithm to enable better accuracy in large area application</a:t>
            </a:r>
          </a:p>
          <a:p>
            <a:r>
              <a:rPr lang="en-CA" dirty="0" smtClean="0"/>
              <a:t>Add GPS syncing to improve accuracy when GPS is available</a:t>
            </a:r>
            <a:endParaRPr lang="en-CA"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Camera Model and Calibration</a:t>
            </a:r>
            <a:endParaRPr lang="en-CA" dirty="0"/>
          </a:p>
        </p:txBody>
      </p:sp>
      <p:sp>
        <p:nvSpPr>
          <p:cNvPr id="3" name="Content Placeholder 2"/>
          <p:cNvSpPr>
            <a:spLocks noGrp="1"/>
          </p:cNvSpPr>
          <p:nvPr>
            <p:ph idx="1"/>
          </p:nvPr>
        </p:nvSpPr>
        <p:spPr>
          <a:xfrm>
            <a:off x="107951" y="1412875"/>
            <a:ext cx="6048226" cy="4525963"/>
          </a:xfrm>
        </p:spPr>
        <p:txBody>
          <a:bodyPr/>
          <a:lstStyle/>
          <a:p>
            <a:r>
              <a:rPr lang="en-CA" dirty="0" smtClean="0"/>
              <a:t>Camera Model</a:t>
            </a:r>
          </a:p>
          <a:p>
            <a:pPr lvl="1"/>
            <a:r>
              <a:rPr lang="en-CA" dirty="0" smtClean="0"/>
              <a:t>Projection Model</a:t>
            </a:r>
          </a:p>
          <a:p>
            <a:pPr lvl="1"/>
            <a:endParaRPr lang="en-CA" dirty="0" smtClean="0"/>
          </a:p>
          <a:p>
            <a:pPr lvl="1"/>
            <a:r>
              <a:rPr lang="en-CA" dirty="0" smtClean="0"/>
              <a:t>Lens Distortion</a:t>
            </a:r>
          </a:p>
          <a:p>
            <a:pPr lvl="2"/>
            <a:r>
              <a:rPr lang="en-CA" dirty="0" smtClean="0"/>
              <a:t>Radial Distortion</a:t>
            </a:r>
          </a:p>
          <a:p>
            <a:pPr lvl="3"/>
            <a:r>
              <a:rPr lang="en-CA" dirty="0" smtClean="0"/>
              <a:t>Arise from the shape of the lens</a:t>
            </a:r>
          </a:p>
          <a:p>
            <a:pPr lvl="2"/>
            <a:r>
              <a:rPr lang="en-CA" dirty="0" smtClean="0"/>
              <a:t>Tangential distortion </a:t>
            </a:r>
            <a:endParaRPr lang="en-CA" dirty="0" smtClean="0"/>
          </a:p>
          <a:p>
            <a:pPr lvl="3"/>
            <a:r>
              <a:rPr lang="en-CA" dirty="0" smtClean="0"/>
              <a:t>arises from </a:t>
            </a:r>
            <a:r>
              <a:rPr lang="en-CA" dirty="0" smtClean="0"/>
              <a:t>misalignment between </a:t>
            </a:r>
            <a:r>
              <a:rPr lang="en-CA" dirty="0" smtClean="0"/>
              <a:t>image </a:t>
            </a:r>
            <a:r>
              <a:rPr lang="en-CA" dirty="0" smtClean="0"/>
              <a:t>sensor and </a:t>
            </a:r>
            <a:r>
              <a:rPr lang="en-CA" dirty="0" smtClean="0"/>
              <a:t>lens</a:t>
            </a:r>
          </a:p>
          <a:p>
            <a:r>
              <a:rPr lang="en-CA" dirty="0" smtClean="0"/>
              <a:t>Camera Calibration</a:t>
            </a:r>
          </a:p>
          <a:p>
            <a:pPr lvl="1"/>
            <a:r>
              <a:rPr lang="en-CA" dirty="0" smtClean="0"/>
              <a:t>Tsai and Zhang</a:t>
            </a:r>
            <a:endParaRPr lang="en-CA" dirty="0"/>
          </a:p>
        </p:txBody>
      </p:sp>
      <p:pic>
        <p:nvPicPr>
          <p:cNvPr id="4" name="Picture 3" descr="camera_model.jpg"/>
          <p:cNvPicPr>
            <a:picLocks noChangeAspect="1"/>
          </p:cNvPicPr>
          <p:nvPr/>
        </p:nvPicPr>
        <p:blipFill>
          <a:blip r:embed="rId2" cstate="print"/>
          <a:stretch>
            <a:fillRect/>
          </a:stretch>
        </p:blipFill>
        <p:spPr>
          <a:xfrm>
            <a:off x="4427985" y="1340768"/>
            <a:ext cx="4248472" cy="2293261"/>
          </a:xfrm>
          <a:prstGeom prst="rect">
            <a:avLst/>
          </a:prstGeom>
        </p:spPr>
      </p:pic>
      <p:pic>
        <p:nvPicPr>
          <p:cNvPr id="1026" name="Picture 2"/>
          <p:cNvPicPr>
            <a:picLocks noChangeAspect="1" noChangeArrowheads="1"/>
          </p:cNvPicPr>
          <p:nvPr/>
        </p:nvPicPr>
        <p:blipFill>
          <a:blip r:embed="rId3" cstate="print"/>
          <a:srcRect/>
          <a:stretch>
            <a:fillRect/>
          </a:stretch>
        </p:blipFill>
        <p:spPr bwMode="auto">
          <a:xfrm>
            <a:off x="323528" y="2276872"/>
            <a:ext cx="3600400" cy="495974"/>
          </a:xfrm>
          <a:prstGeom prst="rect">
            <a:avLst/>
          </a:prstGeom>
          <a:noFill/>
          <a:ln w="9525">
            <a:noFill/>
            <a:miter lim="800000"/>
            <a:headEnd/>
            <a:tailEnd/>
          </a:ln>
        </p:spPr>
      </p:pic>
      <p:pic>
        <p:nvPicPr>
          <p:cNvPr id="1028" name="Picture 4" descr="https://encrypted-tbn2.gstatic.com/images?q=tbn:ANd9GcQRLk4uZ8hT5iXPotS3IAMlP79XDC6VmgsH3FtqvwY0ciK2riNw"/>
          <p:cNvPicPr>
            <a:picLocks noChangeAspect="1" noChangeArrowheads="1"/>
          </p:cNvPicPr>
          <p:nvPr/>
        </p:nvPicPr>
        <p:blipFill>
          <a:blip r:embed="rId4" cstate="print"/>
          <a:srcRect/>
          <a:stretch>
            <a:fillRect/>
          </a:stretch>
        </p:blipFill>
        <p:spPr bwMode="auto">
          <a:xfrm>
            <a:off x="6228184" y="3645024"/>
            <a:ext cx="2286000" cy="1714500"/>
          </a:xfrm>
          <a:prstGeom prst="rect">
            <a:avLst/>
          </a:prstGeom>
          <a:noFill/>
        </p:spPr>
      </p:pic>
      <p:pic>
        <p:nvPicPr>
          <p:cNvPr id="1030" name="Picture 6"/>
          <p:cNvPicPr>
            <a:picLocks noChangeAspect="1" noChangeArrowheads="1"/>
          </p:cNvPicPr>
          <p:nvPr/>
        </p:nvPicPr>
        <p:blipFill>
          <a:blip r:embed="rId5" cstate="print"/>
          <a:srcRect/>
          <a:stretch>
            <a:fillRect/>
          </a:stretch>
        </p:blipFill>
        <p:spPr bwMode="auto">
          <a:xfrm>
            <a:off x="179512" y="6115050"/>
            <a:ext cx="3476625" cy="742950"/>
          </a:xfrm>
          <a:prstGeom prst="rect">
            <a:avLst/>
          </a:prstGeom>
          <a:noFill/>
          <a:ln w="9525">
            <a:noFill/>
            <a:miter lim="800000"/>
            <a:headEnd/>
            <a:tailEnd/>
          </a:ln>
        </p:spPr>
      </p:pic>
      <p:pic>
        <p:nvPicPr>
          <p:cNvPr id="1031" name="Picture 7"/>
          <p:cNvPicPr>
            <a:picLocks noChangeAspect="1" noChangeArrowheads="1"/>
          </p:cNvPicPr>
          <p:nvPr/>
        </p:nvPicPr>
        <p:blipFill>
          <a:blip r:embed="rId6" cstate="print"/>
          <a:srcRect/>
          <a:stretch>
            <a:fillRect/>
          </a:stretch>
        </p:blipFill>
        <p:spPr bwMode="auto">
          <a:xfrm>
            <a:off x="3635896" y="6124575"/>
            <a:ext cx="3438525" cy="73342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Algorithms Reviews</a:t>
            </a:r>
            <a:endParaRPr lang="en-CA" dirty="0"/>
          </a:p>
        </p:txBody>
      </p:sp>
      <p:sp>
        <p:nvSpPr>
          <p:cNvPr id="3" name="Content Placeholder 2"/>
          <p:cNvSpPr>
            <a:spLocks noGrp="1"/>
          </p:cNvSpPr>
          <p:nvPr>
            <p:ph idx="1"/>
          </p:nvPr>
        </p:nvSpPr>
        <p:spPr>
          <a:xfrm>
            <a:off x="107950" y="1412875"/>
            <a:ext cx="9036050" cy="4525963"/>
          </a:xfrm>
        </p:spPr>
        <p:txBody>
          <a:bodyPr/>
          <a:lstStyle/>
          <a:p>
            <a:pPr lvl="1"/>
            <a:r>
              <a:rPr lang="en-CA" dirty="0" smtClean="0"/>
              <a:t>Machine Vision</a:t>
            </a:r>
          </a:p>
          <a:p>
            <a:pPr lvl="2"/>
            <a:r>
              <a:rPr lang="en-CA" dirty="0" smtClean="0"/>
              <a:t>Feature Detection: edge, corner</a:t>
            </a:r>
          </a:p>
          <a:p>
            <a:pPr lvl="2"/>
            <a:r>
              <a:rPr lang="en-CA" dirty="0" smtClean="0"/>
              <a:t>Feature Tracking: dense vs. sparse</a:t>
            </a:r>
          </a:p>
          <a:p>
            <a:pPr lvl="1"/>
            <a:r>
              <a:rPr lang="en-CA" dirty="0" smtClean="0"/>
              <a:t>Sensor Fusion Framework</a:t>
            </a:r>
            <a:endParaRPr lang="en-CA" dirty="0" smtClean="0"/>
          </a:p>
          <a:p>
            <a:pPr lvl="2"/>
            <a:r>
              <a:rPr lang="en-CA" dirty="0" smtClean="0"/>
              <a:t>Kalman Filter</a:t>
            </a:r>
          </a:p>
          <a:p>
            <a:pPr lvl="3"/>
            <a:r>
              <a:rPr lang="en-CA" dirty="0" smtClean="0"/>
              <a:t>Fuse odometry and vision, includes results </a:t>
            </a:r>
            <a:r>
              <a:rPr lang="en-CA" dirty="0" smtClean="0"/>
              <a:t>from the past</a:t>
            </a:r>
          </a:p>
          <a:p>
            <a:pPr lvl="3"/>
            <a:r>
              <a:rPr lang="en-CA" dirty="0" smtClean="0"/>
              <a:t>Minimize sum of squared </a:t>
            </a:r>
            <a:r>
              <a:rPr lang="en-CA" dirty="0" smtClean="0"/>
              <a:t>error</a:t>
            </a:r>
            <a:endParaRPr lang="en-CA" dirty="0" smtClean="0"/>
          </a:p>
          <a:p>
            <a:pPr lvl="2"/>
            <a:r>
              <a:rPr lang="en-CA" dirty="0" smtClean="0"/>
              <a:t>Extended </a:t>
            </a:r>
            <a:r>
              <a:rPr lang="en-CA" dirty="0" smtClean="0"/>
              <a:t>Kalman Filter (EKF</a:t>
            </a:r>
            <a:r>
              <a:rPr lang="en-CA" dirty="0" smtClean="0"/>
              <a:t>)</a:t>
            </a:r>
          </a:p>
          <a:p>
            <a:pPr lvl="3"/>
            <a:r>
              <a:rPr lang="en-CA" dirty="0" smtClean="0"/>
              <a:t>Used for non-linear model</a:t>
            </a:r>
            <a:endParaRPr lang="en-CA" dirty="0" smtClean="0"/>
          </a:p>
          <a:p>
            <a:pPr lvl="2"/>
            <a:r>
              <a:rPr lang="en-CA" dirty="0" smtClean="0"/>
              <a:t>EKF </a:t>
            </a:r>
            <a:r>
              <a:rPr lang="en-CA" dirty="0" smtClean="0"/>
              <a:t>based Simultaneous Localization and Mapping (SLAM</a:t>
            </a:r>
            <a:r>
              <a:rPr lang="en-CA" dirty="0" smtClean="0"/>
              <a:t>)</a:t>
            </a:r>
          </a:p>
          <a:p>
            <a:pPr lvl="3"/>
            <a:r>
              <a:rPr lang="en-CA" dirty="0" smtClean="0"/>
              <a:t>Non-linearity, inconsistency</a:t>
            </a:r>
          </a:p>
          <a:p>
            <a:pPr lvl="1"/>
            <a:r>
              <a:rPr lang="en-CA" dirty="0" smtClean="0"/>
              <a:t>Inverse parameterization &amp; Camera Centric Coordinate</a:t>
            </a:r>
            <a:endParaRPr lang="en-CA"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560" y="332656"/>
            <a:ext cx="5686400" cy="610392"/>
          </a:xfrm>
        </p:spPr>
        <p:txBody>
          <a:bodyPr/>
          <a:lstStyle/>
          <a:p>
            <a:pPr algn="ctr"/>
            <a:r>
              <a:rPr lang="en-CA" sz="2800" dirty="0" smtClean="0"/>
              <a:t>Inverse </a:t>
            </a:r>
            <a:r>
              <a:rPr lang="en-CA" sz="2800" dirty="0" smtClean="0"/>
              <a:t>Parameterization &amp; </a:t>
            </a:r>
            <a:r>
              <a:rPr lang="en-CA" sz="2800" dirty="0" smtClean="0"/>
              <a:t>Camera </a:t>
            </a:r>
            <a:r>
              <a:rPr lang="en-CA" sz="2800" dirty="0" smtClean="0"/>
              <a:t>Centric </a:t>
            </a:r>
            <a:r>
              <a:rPr lang="en-CA" sz="2800" dirty="0" smtClean="0"/>
              <a:t>Coordinate</a:t>
            </a:r>
            <a:endParaRPr lang="en-US" sz="2800" dirty="0"/>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 name="~PP2881.WAV">
            <a:hlinkClick r:id="" action="ppaction://media"/>
          </p:cNvPr>
          <p:cNvPicPr>
            <a:picLocks noRot="1" noChangeAspect="1"/>
          </p:cNvPicPr>
          <p:nvPr>
            <a:wavAudioFile r:embed="rId2" name="~PP2881.WAV"/>
          </p:nvPr>
        </p:nvPicPr>
        <p:blipFill>
          <a:blip r:embed="rId6" cstate="print"/>
          <a:stretch>
            <a:fillRect/>
          </a:stretch>
        </p:blipFill>
        <p:spPr>
          <a:xfrm>
            <a:off x="8661400" y="6375400"/>
            <a:ext cx="304800" cy="304800"/>
          </a:xfrm>
          <a:prstGeom prst="rect">
            <a:avLst/>
          </a:prstGeom>
        </p:spPr>
      </p:pic>
      <p:pic>
        <p:nvPicPr>
          <p:cNvPr id="10" name="idp.jpg" descr="C:\Users\fan\Documents\HOME\GitHub\ICCSLAM\Thesis\Figures\idp.jpg"/>
          <p:cNvPicPr>
            <a:picLocks noGrp="1" noChangeAspect="1"/>
          </p:cNvPicPr>
          <p:nvPr>
            <p:ph idx="1"/>
          </p:nvPr>
        </p:nvPicPr>
        <p:blipFill>
          <a:blip r:embed="rId7" cstate="print"/>
          <a:stretch>
            <a:fillRect/>
          </a:stretch>
        </p:blipFill>
        <p:spPr>
          <a:xfrm>
            <a:off x="323528" y="1684129"/>
            <a:ext cx="8363272" cy="3420726"/>
          </a:xfrm>
        </p:spPr>
      </p:pic>
      <p:pic>
        <p:nvPicPr>
          <p:cNvPr id="1027" name="Picture 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580112" y="4581128"/>
            <a:ext cx="3117680" cy="1008112"/>
          </a:xfrm>
          <a:prstGeom prst="rect">
            <a:avLst/>
          </a:prstGeom>
          <a:noFill/>
        </p:spPr>
      </p:pic>
    </p:spTree>
  </p:cSld>
  <p:clrMapOvr>
    <a:overrideClrMapping bg1="lt1" tx1="dk1" bg2="lt2" tx2="dk2" accent1="accent1" accent2="accent2" accent3="accent3" accent4="accent4" accent5="accent5" accent6="accent6" hlink="hlink" folHlink="folHlink"/>
  </p:clrMapOvr>
  <p:transition advTm="591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7624" y="0"/>
            <a:ext cx="3754760" cy="924712"/>
          </a:xfrm>
        </p:spPr>
        <p:txBody>
          <a:bodyPr/>
          <a:lstStyle/>
          <a:p>
            <a:r>
              <a:rPr lang="en-CA" dirty="0" smtClean="0"/>
              <a:t>Full State Vector</a:t>
            </a:r>
            <a:endParaRPr lang="en-US" dirty="0"/>
          </a:p>
        </p:txBody>
      </p:sp>
      <p:sp>
        <p:nvSpPr>
          <p:cNvPr id="7" name="Content Placeholder 6"/>
          <p:cNvSpPr>
            <a:spLocks noGrp="1"/>
          </p:cNvSpPr>
          <p:nvPr>
            <p:ph sz="half" idx="1"/>
          </p:nvPr>
        </p:nvSpPr>
        <p:spPr>
          <a:xfrm>
            <a:off x="2483768" y="2204864"/>
            <a:ext cx="6419056" cy="3744416"/>
          </a:xfrm>
        </p:spPr>
        <p:txBody>
          <a:bodyPr>
            <a:normAutofit/>
          </a:bodyPr>
          <a:lstStyle/>
          <a:p>
            <a:r>
              <a:rPr lang="en-CA" sz="2400" dirty="0"/>
              <a:t>W</a:t>
            </a:r>
            <a:r>
              <a:rPr lang="en-CA" sz="2400" dirty="0" smtClean="0"/>
              <a:t>orld frame </a:t>
            </a:r>
            <a:r>
              <a:rPr lang="en-CA" sz="2400" dirty="0"/>
              <a:t>coordinate and orientation in camera frame</a:t>
            </a:r>
            <a:r>
              <a:rPr lang="en-CA" sz="2400" dirty="0" smtClean="0"/>
              <a:t>.</a:t>
            </a:r>
          </a:p>
          <a:p>
            <a:endParaRPr lang="en-CA" sz="2400" dirty="0"/>
          </a:p>
          <a:p>
            <a:endParaRPr lang="en-CA" sz="2400" dirty="0" smtClean="0"/>
          </a:p>
          <a:p>
            <a:r>
              <a:rPr lang="en-CA" sz="2400" dirty="0" smtClean="0"/>
              <a:t>C</a:t>
            </a:r>
            <a:r>
              <a:rPr lang="en-CA" sz="2400" dirty="0" smtClean="0"/>
              <a:t>amera </a:t>
            </a:r>
            <a:r>
              <a:rPr lang="en-CA" sz="2400" dirty="0"/>
              <a:t>motion </a:t>
            </a:r>
            <a:r>
              <a:rPr lang="en-CA" sz="2400" dirty="0" smtClean="0"/>
              <a:t>parameters :</a:t>
            </a:r>
          </a:p>
          <a:p>
            <a:r>
              <a:rPr lang="en-CA" sz="2400" dirty="0" smtClean="0"/>
              <a:t>Landmark</a:t>
            </a:r>
            <a:r>
              <a:rPr lang="en-CA" sz="2400" dirty="0" smtClean="0"/>
              <a:t> </a:t>
            </a:r>
            <a:r>
              <a:rPr lang="en-CA" sz="2400" dirty="0"/>
              <a:t>coordinate in camera </a:t>
            </a:r>
            <a:r>
              <a:rPr lang="en-CA" sz="2400" dirty="0" smtClean="0"/>
              <a:t>frame</a:t>
            </a:r>
          </a:p>
          <a:p>
            <a:endParaRPr lang="en-CA" sz="2400" dirty="0"/>
          </a:p>
          <a:p>
            <a:endParaRPr lang="en-CA" sz="2400" dirty="0" smtClean="0"/>
          </a:p>
          <a:p>
            <a:pPr lvl="1"/>
            <a:endParaRPr lang="en-US" sz="2000" dirty="0"/>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6387"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203848" y="3212976"/>
            <a:ext cx="3826276" cy="391666"/>
          </a:xfrm>
          <a:prstGeom prst="rect">
            <a:avLst/>
          </a:prstGeom>
          <a:noFill/>
        </p:spPr>
      </p:pic>
      <p:sp>
        <p:nvSpPr>
          <p:cNvPr id="1639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6389"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948264" y="3933056"/>
            <a:ext cx="864096" cy="423896"/>
          </a:xfrm>
          <a:prstGeom prst="rect">
            <a:avLst/>
          </a:prstGeom>
          <a:noFill/>
        </p:spPr>
      </p:pic>
      <p:sp>
        <p:nvSpPr>
          <p:cNvPr id="1639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39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396"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398"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3553"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491880" y="1772816"/>
            <a:ext cx="3528392" cy="296945"/>
          </a:xfrm>
          <a:prstGeom prst="rect">
            <a:avLst/>
          </a:prstGeom>
          <a:noFill/>
        </p:spPr>
      </p:pic>
      <p:pic>
        <p:nvPicPr>
          <p:cNvPr id="23556" name="Picture 4"/>
          <p:cNvPicPr>
            <a:picLocks noChangeAspect="1" noChangeArrowheads="1"/>
          </p:cNvPicPr>
          <p:nvPr/>
        </p:nvPicPr>
        <p:blipFill>
          <a:blip r:embed="rId9" cstate="print"/>
          <a:srcRect/>
          <a:stretch>
            <a:fillRect/>
          </a:stretch>
        </p:blipFill>
        <p:spPr bwMode="auto">
          <a:xfrm>
            <a:off x="179512" y="1988840"/>
            <a:ext cx="2175380" cy="3096344"/>
          </a:xfrm>
          <a:prstGeom prst="rect">
            <a:avLst/>
          </a:prstGeom>
          <a:noFill/>
          <a:ln w="9525">
            <a:noFill/>
            <a:miter lim="800000"/>
            <a:headEnd/>
            <a:tailEnd/>
          </a:ln>
        </p:spPr>
      </p:pic>
      <p:pic>
        <p:nvPicPr>
          <p:cNvPr id="19" name="~PP3800.WAV">
            <a:hlinkClick r:id="" action="ppaction://media"/>
          </p:cNvPr>
          <p:cNvPicPr>
            <a:picLocks noRot="1" noChangeAspect="1"/>
          </p:cNvPicPr>
          <p:nvPr>
            <a:wavAudioFile r:embed="rId2" name="~PP3800.WAV"/>
          </p:nvPr>
        </p:nvPicPr>
        <p:blipFill>
          <a:blip r:embed="rId10" cstate="print"/>
          <a:stretch>
            <a:fillRect/>
          </a:stretch>
        </p:blipFill>
        <p:spPr>
          <a:xfrm>
            <a:off x="8661400" y="6375400"/>
            <a:ext cx="304800" cy="304800"/>
          </a:xfrm>
          <a:prstGeom prst="rect">
            <a:avLst/>
          </a:prstGeom>
        </p:spPr>
      </p:pic>
      <p:pic>
        <p:nvPicPr>
          <p:cNvPr id="22529" name="Picture 1"/>
          <p:cNvPicPr>
            <a:picLocks noChangeAspect="1" noChangeArrowheads="1"/>
          </p:cNvPicPr>
          <p:nvPr/>
        </p:nvPicPr>
        <p:blipFill>
          <a:blip r:embed="rId11" cstate="print"/>
          <a:srcRect/>
          <a:stretch>
            <a:fillRect/>
          </a:stretch>
        </p:blipFill>
        <p:spPr bwMode="auto">
          <a:xfrm>
            <a:off x="3635896" y="4797152"/>
            <a:ext cx="4098194" cy="792088"/>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ransition advTm="349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6" cstate="print"/>
          <a:srcRect/>
          <a:stretch>
            <a:fillRect/>
          </a:stretch>
        </p:blipFill>
        <p:spPr bwMode="auto">
          <a:xfrm>
            <a:off x="4062151" y="3717032"/>
            <a:ext cx="5081850" cy="3140968"/>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Measurement Model</a:t>
            </a:r>
            <a:endParaRPr lang="en-US" dirty="0"/>
          </a:p>
        </p:txBody>
      </p:sp>
      <p:sp>
        <p:nvSpPr>
          <p:cNvPr id="8" name="Content Placeholder 7"/>
          <p:cNvSpPr>
            <a:spLocks noGrp="1"/>
          </p:cNvSpPr>
          <p:nvPr>
            <p:ph idx="1"/>
          </p:nvPr>
        </p:nvSpPr>
        <p:spPr/>
        <p:txBody>
          <a:bodyPr/>
          <a:lstStyle/>
          <a:p>
            <a:r>
              <a:rPr lang="en-CA" dirty="0" smtClean="0"/>
              <a:t>Projected </a:t>
            </a:r>
            <a:r>
              <a:rPr lang="en-CA" dirty="0" smtClean="0"/>
              <a:t>vector viewed at the predicted camera location</a:t>
            </a:r>
          </a:p>
          <a:p>
            <a:endParaRPr lang="en-CA" dirty="0" smtClean="0"/>
          </a:p>
          <a:p>
            <a:endParaRPr lang="en-CA" dirty="0" smtClean="0"/>
          </a:p>
          <a:p>
            <a:r>
              <a:rPr lang="en-CA" dirty="0" smtClean="0"/>
              <a:t>Landmark projected </a:t>
            </a:r>
            <a:r>
              <a:rPr lang="en-CA" dirty="0" smtClean="0"/>
              <a:t>onto image plane</a:t>
            </a:r>
            <a:endParaRPr lang="en-US" dirty="0"/>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84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8435" name="Picture 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115616" y="4005064"/>
            <a:ext cx="2438776" cy="1656184"/>
          </a:xfrm>
          <a:prstGeom prst="rect">
            <a:avLst/>
          </a:prstGeom>
          <a:noFill/>
        </p:spPr>
      </p:pic>
      <p:sp>
        <p:nvSpPr>
          <p:cNvPr id="2150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508" name="Picture 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907703" y="2492896"/>
            <a:ext cx="4392489" cy="519309"/>
          </a:xfrm>
          <a:prstGeom prst="rect">
            <a:avLst/>
          </a:prstGeom>
          <a:noFill/>
        </p:spPr>
      </p:pic>
      <p:pic>
        <p:nvPicPr>
          <p:cNvPr id="14" name="~PP2567.WAV">
            <a:hlinkClick r:id="" action="ppaction://media"/>
          </p:cNvPr>
          <p:cNvPicPr>
            <a:picLocks noRot="1" noChangeAspect="1"/>
          </p:cNvPicPr>
          <p:nvPr>
            <a:wavAudioFile r:embed="rId2" name="~PP2567.WAV"/>
          </p:nvPr>
        </p:nvPicPr>
        <p:blipFill>
          <a:blip r:embed="rId9" cstate="print"/>
          <a:stretch>
            <a:fillRect/>
          </a:stretch>
        </p:blipFill>
        <p:spPr>
          <a:xfrm>
            <a:off x="8661400" y="6375400"/>
            <a:ext cx="304800" cy="304800"/>
          </a:xfrm>
          <a:prstGeom prst="rect">
            <a:avLst/>
          </a:prstGeom>
        </p:spPr>
      </p:pic>
    </p:spTree>
  </p:cSld>
  <p:clrMapOvr>
    <a:overrideClrMapping bg1="lt1" tx1="dk1" bg2="lt2" tx2="dk2" accent1="accent1" accent2="accent2" accent3="accent3" accent4="accent4" accent5="accent5" accent6="accent6" hlink="hlink" folHlink="folHlink"/>
  </p:clrMapOvr>
  <p:transition advTm="1224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Algorithm Flow Chart</a:t>
            </a:r>
            <a:endParaRPr lang="en-CA" dirty="0"/>
          </a:p>
        </p:txBody>
      </p:sp>
      <p:pic>
        <p:nvPicPr>
          <p:cNvPr id="4" name="flow_chart.jpg" descr="C:\Users\fan\Documents\HOME\GitHub\ICCSLAM\Thesis\Figures\flow_chart.jpg"/>
          <p:cNvPicPr>
            <a:picLocks noGrp="1" noChangeAspect="1"/>
          </p:cNvPicPr>
          <p:nvPr>
            <p:ph idx="1"/>
          </p:nvPr>
        </p:nvPicPr>
        <p:blipFill>
          <a:blip r:embed="rId3" r:link="rId4" cstate="print"/>
          <a:stretch>
            <a:fillRect/>
          </a:stretch>
        </p:blipFill>
        <p:spPr>
          <a:xfrm>
            <a:off x="1886880" y="980727"/>
            <a:ext cx="5421424" cy="5769897"/>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2">
  <a:themeElements>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R Slide Template 2006-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DR Slide Template 2006-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DR Slide Template 2006-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DR Slide Template 2006-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DR Slide Template 2006-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DR Slide Template 2006-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DR Slide Template 2006-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DR Slide Template 2006-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DR Slide Template 2006-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DR Slide Template 2006-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DR Slide Template 2006-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DR Slide Template 2006-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CoDR Slide Template 2006-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32058</TotalTime>
  <Words>2605</Words>
  <Application>Microsoft Office PowerPoint</Application>
  <PresentationFormat>On-screen Show (4:3)</PresentationFormat>
  <Paragraphs>203</Paragraphs>
  <Slides>33</Slides>
  <Notes>12</Notes>
  <HiddenSlides>0</HiddenSlides>
  <MMClips>11</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Presentation2</vt:lpstr>
      <vt:lpstr>Obstacle Detection for Low Flying UAS Using Monocular Camera</vt:lpstr>
      <vt:lpstr>Introduction</vt:lpstr>
      <vt:lpstr>Sensor Selection</vt:lpstr>
      <vt:lpstr>Camera Model and Calibration</vt:lpstr>
      <vt:lpstr>Algorithms Reviews</vt:lpstr>
      <vt:lpstr>Inverse Parameterization &amp; Camera Centric Coordinate</vt:lpstr>
      <vt:lpstr>Full State Vector</vt:lpstr>
      <vt:lpstr>Measurement Model</vt:lpstr>
      <vt:lpstr>Algorithm Flow Chart</vt:lpstr>
      <vt:lpstr>Data Collection</vt:lpstr>
      <vt:lpstr>Image Example</vt:lpstr>
      <vt:lpstr>Slide 12</vt:lpstr>
      <vt:lpstr>Range measurement  over Iterations</vt:lpstr>
      <vt:lpstr>Self Localization Accuracy</vt:lpstr>
      <vt:lpstr>Landmarks Mapping Accuracy</vt:lpstr>
      <vt:lpstr>Elevation Map from Camera  vs. Ground Truth</vt:lpstr>
      <vt:lpstr>UAV Position  Estimated from Camera</vt:lpstr>
      <vt:lpstr>Conclusion on Flight Data</vt:lpstr>
      <vt:lpstr>Slide 19</vt:lpstr>
      <vt:lpstr>Simulator Setup</vt:lpstr>
      <vt:lpstr>Forward Motion</vt:lpstr>
      <vt:lpstr>Self Localization with Added Oscillatory Motion</vt:lpstr>
      <vt:lpstr>Landmark Mapping with Added Oscillatory Motions</vt:lpstr>
      <vt:lpstr>Error in Camera Calibration cx &amp; cy</vt:lpstr>
      <vt:lpstr>Error in Camera Calibration fx &amp; fy</vt:lpstr>
      <vt:lpstr>Error in Camera Calibration Distortion</vt:lpstr>
      <vt:lpstr>Effect from Image Resolution</vt:lpstr>
      <vt:lpstr>Conclusion – Flight Data</vt:lpstr>
      <vt:lpstr>Conclusion – Flight Data</vt:lpstr>
      <vt:lpstr>Conclusion – Error Analysis</vt:lpstr>
      <vt:lpstr>Conclusion – Error Analysis</vt:lpstr>
      <vt:lpstr>Conclusion – Error Analysis</vt:lpstr>
      <vt:lpstr>Future Work</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Centric Inverse Depth Mono SLAM</dc:title>
  <dc:creator>fan</dc:creator>
  <cp:lastModifiedBy>fan</cp:lastModifiedBy>
  <cp:revision>396</cp:revision>
  <dcterms:created xsi:type="dcterms:W3CDTF">2011-10-04T01:09:06Z</dcterms:created>
  <dcterms:modified xsi:type="dcterms:W3CDTF">2014-10-07T15:21:46Z</dcterms:modified>
</cp:coreProperties>
</file>